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32"/>
  </p:notesMasterIdLst>
  <p:sldIdLst>
    <p:sldId id="256" r:id="rId5"/>
    <p:sldId id="257" r:id="rId6"/>
    <p:sldId id="258" r:id="rId7"/>
    <p:sldId id="259" r:id="rId8"/>
    <p:sldId id="260" r:id="rId9"/>
    <p:sldId id="261" r:id="rId10"/>
    <p:sldId id="262" r:id="rId11"/>
    <p:sldId id="263" r:id="rId12"/>
    <p:sldId id="282"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18288000" cy="10287000"/>
  <p:notesSz cx="6858000" cy="9144000"/>
  <p:embeddedFontLst>
    <p:embeddedFont>
      <p:font typeface="Glacial Indifference" panose="020B0604020202020204"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0" d="100"/>
          <a:sy n="70" d="100"/>
        </p:scale>
        <p:origin x="77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1.fntdata"/><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i Kenna" userId="64f8c4a4-e842-4325-808b-d0a6bad08a0a" providerId="ADAL" clId="{5C7590EF-E82F-414F-AB40-FB5CCA250B0C}"/>
    <pc:docChg chg="modSld">
      <pc:chgData name="Niki Kenna" userId="64f8c4a4-e842-4325-808b-d0a6bad08a0a" providerId="ADAL" clId="{5C7590EF-E82F-414F-AB40-FB5CCA250B0C}" dt="2026-04-24T09:18:08.972" v="0" actId="1076"/>
      <pc:docMkLst>
        <pc:docMk/>
      </pc:docMkLst>
      <pc:sldChg chg="modSp mod">
        <pc:chgData name="Niki Kenna" userId="64f8c4a4-e842-4325-808b-d0a6bad08a0a" providerId="ADAL" clId="{5C7590EF-E82F-414F-AB40-FB5CCA250B0C}" dt="2026-04-24T09:18:08.972" v="0" actId="1076"/>
        <pc:sldMkLst>
          <pc:docMk/>
          <pc:sldMk cId="0" sldId="272"/>
        </pc:sldMkLst>
        <pc:spChg chg="mod">
          <ac:chgData name="Niki Kenna" userId="64f8c4a4-e842-4325-808b-d0a6bad08a0a" providerId="ADAL" clId="{5C7590EF-E82F-414F-AB40-FB5CCA250B0C}" dt="2026-04-24T09:18:08.972" v="0" actId="1076"/>
          <ac:spMkLst>
            <pc:docMk/>
            <pc:sldMk cId="0" sldId="272"/>
            <ac:spMk id="7" creationId="{00000000-0000-0000-0000-000000000000}"/>
          </ac:spMkLst>
        </pc:spChg>
      </pc:sldChg>
    </pc:docChg>
  </pc:docChgLst>
  <pc:docChgLst>
    <pc:chgData name="Anna Macfarlane" userId="a51e9c1c-7ee9-48ab-b7a3-bcbdd95b7c9b" providerId="ADAL" clId="{40C41190-D72D-4FB0-948F-A5DA3D35F300}"/>
    <pc:docChg chg="undo custSel addSld modSld">
      <pc:chgData name="Anna Macfarlane" userId="a51e9c1c-7ee9-48ab-b7a3-bcbdd95b7c9b" providerId="ADAL" clId="{40C41190-D72D-4FB0-948F-A5DA3D35F300}" dt="2026-04-16T11:32:16.717" v="635" actId="207"/>
      <pc:docMkLst>
        <pc:docMk/>
      </pc:docMkLst>
      <pc:sldChg chg="addSp delSp modSp mod">
        <pc:chgData name="Anna Macfarlane" userId="a51e9c1c-7ee9-48ab-b7a3-bcbdd95b7c9b" providerId="ADAL" clId="{40C41190-D72D-4FB0-948F-A5DA3D35F300}" dt="2026-04-16T11:17:13.883" v="167" actId="1076"/>
        <pc:sldMkLst>
          <pc:docMk/>
          <pc:sldMk cId="0" sldId="263"/>
        </pc:sldMkLst>
        <pc:spChg chg="mod">
          <ac:chgData name="Anna Macfarlane" userId="a51e9c1c-7ee9-48ab-b7a3-bcbdd95b7c9b" providerId="ADAL" clId="{40C41190-D72D-4FB0-948F-A5DA3D35F300}" dt="2026-04-16T11:17:10.604" v="166" actId="20577"/>
          <ac:spMkLst>
            <pc:docMk/>
            <pc:sldMk cId="0" sldId="263"/>
            <ac:spMk id="7" creationId="{00000000-0000-0000-0000-000000000000}"/>
          </ac:spMkLst>
        </pc:spChg>
        <pc:picChg chg="add mod">
          <ac:chgData name="Anna Macfarlane" userId="a51e9c1c-7ee9-48ab-b7a3-bcbdd95b7c9b" providerId="ADAL" clId="{40C41190-D72D-4FB0-948F-A5DA3D35F300}" dt="2026-04-16T11:17:13.883" v="167" actId="1076"/>
          <ac:picMkLst>
            <pc:docMk/>
            <pc:sldMk cId="0" sldId="263"/>
            <ac:picMk id="9" creationId="{4E0AFDB6-D311-D74A-A7AB-8B097EB6F1FD}"/>
          </ac:picMkLst>
        </pc:picChg>
      </pc:sldChg>
      <pc:sldChg chg="addSp modSp new mod chgLayout">
        <pc:chgData name="Anna Macfarlane" userId="a51e9c1c-7ee9-48ab-b7a3-bcbdd95b7c9b" providerId="ADAL" clId="{40C41190-D72D-4FB0-948F-A5DA3D35F300}" dt="2026-04-16T11:32:16.717" v="635" actId="207"/>
        <pc:sldMkLst>
          <pc:docMk/>
          <pc:sldMk cId="2120427581" sldId="282"/>
        </pc:sldMkLst>
        <pc:spChg chg="add mod">
          <ac:chgData name="Anna Macfarlane" userId="a51e9c1c-7ee9-48ab-b7a3-bcbdd95b7c9b" providerId="ADAL" clId="{40C41190-D72D-4FB0-948F-A5DA3D35F300}" dt="2026-04-16T11:31:25.506" v="632" actId="1076"/>
          <ac:spMkLst>
            <pc:docMk/>
            <pc:sldMk cId="2120427581" sldId="282"/>
            <ac:spMk id="2" creationId="{47E9A33A-F354-88DF-9CA8-51655C625384}"/>
          </ac:spMkLst>
        </pc:spChg>
        <pc:spChg chg="add mod">
          <ac:chgData name="Anna Macfarlane" userId="a51e9c1c-7ee9-48ab-b7a3-bcbdd95b7c9b" providerId="ADAL" clId="{40C41190-D72D-4FB0-948F-A5DA3D35F300}" dt="2026-04-16T11:31:53.861" v="633" actId="207"/>
          <ac:spMkLst>
            <pc:docMk/>
            <pc:sldMk cId="2120427581" sldId="282"/>
            <ac:spMk id="3" creationId="{540F7913-14CA-8487-DDCD-240A24E7A59F}"/>
          </ac:spMkLst>
        </pc:spChg>
        <pc:spChg chg="add mod">
          <ac:chgData name="Anna Macfarlane" userId="a51e9c1c-7ee9-48ab-b7a3-bcbdd95b7c9b" providerId="ADAL" clId="{40C41190-D72D-4FB0-948F-A5DA3D35F300}" dt="2026-04-16T11:29:44.763" v="571" actId="1076"/>
          <ac:spMkLst>
            <pc:docMk/>
            <pc:sldMk cId="2120427581" sldId="282"/>
            <ac:spMk id="4" creationId="{734E31A1-6518-98DF-C127-E5AB5E9395C2}"/>
          </ac:spMkLst>
        </pc:spChg>
        <pc:spChg chg="add mod">
          <ac:chgData name="Anna Macfarlane" userId="a51e9c1c-7ee9-48ab-b7a3-bcbdd95b7c9b" providerId="ADAL" clId="{40C41190-D72D-4FB0-948F-A5DA3D35F300}" dt="2026-04-16T11:30:23.988" v="577" actId="1076"/>
          <ac:spMkLst>
            <pc:docMk/>
            <pc:sldMk cId="2120427581" sldId="282"/>
            <ac:spMk id="5" creationId="{86193A38-53CC-7B85-6C03-064A12021917}"/>
          </ac:spMkLst>
        </pc:spChg>
        <pc:spChg chg="add mod">
          <ac:chgData name="Anna Macfarlane" userId="a51e9c1c-7ee9-48ab-b7a3-bcbdd95b7c9b" providerId="ADAL" clId="{40C41190-D72D-4FB0-948F-A5DA3D35F300}" dt="2026-04-16T11:32:16.717" v="635" actId="207"/>
          <ac:spMkLst>
            <pc:docMk/>
            <pc:sldMk cId="2120427581" sldId="282"/>
            <ac:spMk id="6" creationId="{3E696878-860E-9195-CFF5-5DE0B0E4D16A}"/>
          </ac:spMkLst>
        </pc:spChg>
        <pc:spChg chg="add mod">
          <ac:chgData name="Anna Macfarlane" userId="a51e9c1c-7ee9-48ab-b7a3-bcbdd95b7c9b" providerId="ADAL" clId="{40C41190-D72D-4FB0-948F-A5DA3D35F300}" dt="2026-04-16T11:31:59.204" v="634" actId="207"/>
          <ac:spMkLst>
            <pc:docMk/>
            <pc:sldMk cId="2120427581" sldId="282"/>
            <ac:spMk id="7" creationId="{48A112AA-E3C6-A2C4-5911-C25D5F9C3CC7}"/>
          </ac:spMkLst>
        </pc:spChg>
        <pc:spChg chg="add mod">
          <ac:chgData name="Anna Macfarlane" userId="a51e9c1c-7ee9-48ab-b7a3-bcbdd95b7c9b" providerId="ADAL" clId="{40C41190-D72D-4FB0-948F-A5DA3D35F300}" dt="2026-04-16T11:30:00.824" v="575" actId="1076"/>
          <ac:spMkLst>
            <pc:docMk/>
            <pc:sldMk cId="2120427581" sldId="282"/>
            <ac:spMk id="8" creationId="{CE71475A-9BF6-6B31-E9A7-88ABE11020DA}"/>
          </ac:spMkLst>
        </pc:spChg>
        <pc:spChg chg="add mod">
          <ac:chgData name="Anna Macfarlane" userId="a51e9c1c-7ee9-48ab-b7a3-bcbdd95b7c9b" providerId="ADAL" clId="{40C41190-D72D-4FB0-948F-A5DA3D35F300}" dt="2026-04-16T11:31:14.431" v="631" actId="1076"/>
          <ac:spMkLst>
            <pc:docMk/>
            <pc:sldMk cId="2120427581" sldId="282"/>
            <ac:spMk id="9" creationId="{471D4B8F-6BA4-C65C-92CC-1F8FE72D0D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24.04.2026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Scenarios to be used if the group isn't going through the scenarios card activity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rot="2455267">
            <a:off x="2993539" y="-480106"/>
            <a:ext cx="12584036" cy="10822271"/>
          </a:xfrm>
          <a:custGeom>
            <a:avLst/>
            <a:gdLst/>
            <a:ahLst/>
            <a:cxnLst/>
            <a:rect l="l" t="t" r="r" b="b"/>
            <a:pathLst>
              <a:path w="12584036" h="10822271">
                <a:moveTo>
                  <a:pt x="0" y="0"/>
                </a:moveTo>
                <a:lnTo>
                  <a:pt x="12584036" y="0"/>
                </a:lnTo>
                <a:lnTo>
                  <a:pt x="12584036" y="10822271"/>
                </a:lnTo>
                <a:lnTo>
                  <a:pt x="0" y="1082227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a:p>
        </p:txBody>
      </p:sp>
      <p:sp>
        <p:nvSpPr>
          <p:cNvPr id="6" name="Freeform 6"/>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3"/>
            <a:stretch>
              <a:fillRect/>
            </a:stretch>
          </a:blipFill>
        </p:spPr>
        <p:txBody>
          <a:bodyPr/>
          <a:lstStyle/>
          <a:p>
            <a:endParaRPr lang="en-GB"/>
          </a:p>
        </p:txBody>
      </p:sp>
      <p:sp>
        <p:nvSpPr>
          <p:cNvPr id="7" name="TextBox 7"/>
          <p:cNvSpPr txBox="1"/>
          <p:nvPr/>
        </p:nvSpPr>
        <p:spPr>
          <a:xfrm>
            <a:off x="5646126" y="5738337"/>
            <a:ext cx="7278862" cy="240665"/>
          </a:xfrm>
          <a:prstGeom prst="rect">
            <a:avLst/>
          </a:prstGeom>
        </p:spPr>
        <p:txBody>
          <a:bodyPr lIns="0" tIns="0" rIns="0" bIns="0" rtlCol="0" anchor="t">
            <a:spAutoFit/>
          </a:bodyPr>
          <a:lstStyle/>
          <a:p>
            <a:pPr algn="ctr">
              <a:lnSpc>
                <a:spcPts val="1960"/>
              </a:lnSpc>
              <a:spcBef>
                <a:spcPct val="0"/>
              </a:spcBef>
            </a:pPr>
            <a:endParaRPr/>
          </a:p>
        </p:txBody>
      </p:sp>
      <p:sp>
        <p:nvSpPr>
          <p:cNvPr id="8" name="TextBox 8"/>
          <p:cNvSpPr txBox="1"/>
          <p:nvPr/>
        </p:nvSpPr>
        <p:spPr>
          <a:xfrm>
            <a:off x="3337413" y="3783965"/>
            <a:ext cx="11896288" cy="2446529"/>
          </a:xfrm>
          <a:prstGeom prst="rect">
            <a:avLst/>
          </a:prstGeom>
        </p:spPr>
        <p:txBody>
          <a:bodyPr lIns="0" tIns="0" rIns="0" bIns="0" rtlCol="0" anchor="t">
            <a:spAutoFit/>
          </a:bodyPr>
          <a:lstStyle/>
          <a:p>
            <a:pPr algn="ctr">
              <a:lnSpc>
                <a:spcPts val="9476"/>
              </a:lnSpc>
            </a:pPr>
            <a:r>
              <a:rPr lang="en-US" sz="9200" dirty="0">
                <a:solidFill>
                  <a:schemeClr val="tx2">
                    <a:lumMod val="60000"/>
                    <a:lumOff val="40000"/>
                  </a:schemeClr>
                </a:solidFill>
                <a:latin typeface="Glacial Indifference"/>
                <a:ea typeface="Glacial Indifference"/>
                <a:cs typeface="Glacial Indifference"/>
                <a:sym typeface="Glacial Indifference"/>
              </a:rPr>
              <a:t>Junior Leaders Safeguarding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1538039" y="3657246"/>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Who is responsible</a:t>
            </a:r>
          </a:p>
        </p:txBody>
      </p:sp>
      <p:sp>
        <p:nvSpPr>
          <p:cNvPr id="7" name="Freeform 7"/>
          <p:cNvSpPr/>
          <p:nvPr/>
        </p:nvSpPr>
        <p:spPr>
          <a:xfrm>
            <a:off x="12822642" y="2929512"/>
            <a:ext cx="1394130" cy="2465504"/>
          </a:xfrm>
          <a:custGeom>
            <a:avLst/>
            <a:gdLst/>
            <a:ahLst/>
            <a:cxnLst/>
            <a:rect l="l" t="t" r="r" b="b"/>
            <a:pathLst>
              <a:path w="1394130" h="2465504">
                <a:moveTo>
                  <a:pt x="0" y="0"/>
                </a:moveTo>
                <a:lnTo>
                  <a:pt x="1394131" y="0"/>
                </a:lnTo>
                <a:lnTo>
                  <a:pt x="1394131" y="2465504"/>
                </a:lnTo>
                <a:lnTo>
                  <a:pt x="0" y="246550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76200" y="36107"/>
            <a:ext cx="182196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Freeform 6"/>
          <p:cNvSpPr/>
          <p:nvPr/>
        </p:nvSpPr>
        <p:spPr>
          <a:xfrm>
            <a:off x="5772531" y="339450"/>
            <a:ext cx="6742938" cy="9548245"/>
          </a:xfrm>
          <a:custGeom>
            <a:avLst/>
            <a:gdLst/>
            <a:ahLst/>
            <a:cxnLst/>
            <a:rect l="l" t="t" r="r" b="b"/>
            <a:pathLst>
              <a:path w="6742938" h="9548245">
                <a:moveTo>
                  <a:pt x="0" y="0"/>
                </a:moveTo>
                <a:lnTo>
                  <a:pt x="6742938" y="0"/>
                </a:lnTo>
                <a:lnTo>
                  <a:pt x="6742938" y="9548245"/>
                </a:lnTo>
                <a:lnTo>
                  <a:pt x="0" y="9548245"/>
                </a:lnTo>
                <a:lnTo>
                  <a:pt x="0" y="0"/>
                </a:lnTo>
                <a:close/>
              </a:path>
            </a:pathLst>
          </a:custGeom>
          <a:blipFill>
            <a:blip r:embed="rId3"/>
            <a:stretch>
              <a:fillRect/>
            </a:stretch>
          </a:blipFill>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76200" y="36107"/>
            <a:ext cx="182196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dirty="0"/>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1561774" y="3271186"/>
            <a:ext cx="15164452"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Part 2 - Your role and behaviour</a:t>
            </a:r>
          </a:p>
        </p:txBody>
      </p:sp>
      <p:sp>
        <p:nvSpPr>
          <p:cNvPr id="7" name="Freeform 7"/>
          <p:cNvSpPr/>
          <p:nvPr/>
        </p:nvSpPr>
        <p:spPr>
          <a:xfrm>
            <a:off x="8392664" y="4752536"/>
            <a:ext cx="1504612" cy="1772027"/>
          </a:xfrm>
          <a:custGeom>
            <a:avLst/>
            <a:gdLst/>
            <a:ahLst/>
            <a:cxnLst/>
            <a:rect l="l" t="t" r="r" b="b"/>
            <a:pathLst>
              <a:path w="1504612" h="1772027">
                <a:moveTo>
                  <a:pt x="0" y="0"/>
                </a:moveTo>
                <a:lnTo>
                  <a:pt x="1504612" y="0"/>
                </a:lnTo>
                <a:lnTo>
                  <a:pt x="1504612" y="1772027"/>
                </a:lnTo>
                <a:lnTo>
                  <a:pt x="0" y="1772027"/>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1561774" y="3086100"/>
            <a:ext cx="15164452"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What is your role...?</a:t>
            </a:r>
          </a:p>
        </p:txBody>
      </p:sp>
      <p:sp>
        <p:nvSpPr>
          <p:cNvPr id="7" name="Freeform 7"/>
          <p:cNvSpPr/>
          <p:nvPr/>
        </p:nvSpPr>
        <p:spPr>
          <a:xfrm>
            <a:off x="8164505" y="4720288"/>
            <a:ext cx="1958990" cy="2125137"/>
          </a:xfrm>
          <a:custGeom>
            <a:avLst/>
            <a:gdLst/>
            <a:ahLst/>
            <a:cxnLst/>
            <a:rect l="l" t="t" r="r" b="b"/>
            <a:pathLst>
              <a:path w="1958990" h="2125137">
                <a:moveTo>
                  <a:pt x="0" y="0"/>
                </a:moveTo>
                <a:lnTo>
                  <a:pt x="1958990" y="0"/>
                </a:lnTo>
                <a:lnTo>
                  <a:pt x="1958990" y="2125137"/>
                </a:lnTo>
                <a:lnTo>
                  <a:pt x="0" y="2125137"/>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8575" y="10133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Freeform 6"/>
          <p:cNvSpPr/>
          <p:nvPr/>
        </p:nvSpPr>
        <p:spPr>
          <a:xfrm>
            <a:off x="7814252" y="5513422"/>
            <a:ext cx="2661436" cy="2887159"/>
          </a:xfrm>
          <a:custGeom>
            <a:avLst/>
            <a:gdLst/>
            <a:ahLst/>
            <a:cxnLst/>
            <a:rect l="l" t="t" r="r" b="b"/>
            <a:pathLst>
              <a:path w="2661436" h="2887159">
                <a:moveTo>
                  <a:pt x="0" y="0"/>
                </a:moveTo>
                <a:lnTo>
                  <a:pt x="2661436" y="0"/>
                </a:lnTo>
                <a:lnTo>
                  <a:pt x="2661436" y="2887160"/>
                </a:lnTo>
                <a:lnTo>
                  <a:pt x="0" y="288716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
        <p:nvSpPr>
          <p:cNvPr id="7" name="TextBox 7"/>
          <p:cNvSpPr txBox="1"/>
          <p:nvPr/>
        </p:nvSpPr>
        <p:spPr>
          <a:xfrm>
            <a:off x="1561774" y="2871465"/>
            <a:ext cx="15164452" cy="2238761"/>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What are the expectations of a Junior Leader?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Freeform 6"/>
          <p:cNvSpPr/>
          <p:nvPr/>
        </p:nvSpPr>
        <p:spPr>
          <a:xfrm>
            <a:off x="7632997" y="4307726"/>
            <a:ext cx="3022006" cy="1671547"/>
          </a:xfrm>
          <a:custGeom>
            <a:avLst/>
            <a:gdLst/>
            <a:ahLst/>
            <a:cxnLst/>
            <a:rect l="l" t="t" r="r" b="b"/>
            <a:pathLst>
              <a:path w="3022006" h="1671547">
                <a:moveTo>
                  <a:pt x="0" y="0"/>
                </a:moveTo>
                <a:lnTo>
                  <a:pt x="3022006" y="0"/>
                </a:lnTo>
                <a:lnTo>
                  <a:pt x="3022006" y="1671548"/>
                </a:lnTo>
                <a:lnTo>
                  <a:pt x="0" y="1671548"/>
                </a:lnTo>
                <a:lnTo>
                  <a:pt x="0" y="0"/>
                </a:lnTo>
                <a:close/>
              </a:path>
            </a:pathLst>
          </a:custGeom>
          <a:blipFill>
            <a:blip r:embed="rId3"/>
            <a:stretch>
              <a:fillRect/>
            </a:stretch>
          </a:blipFill>
        </p:spPr>
        <p:txBody>
          <a:bodyPr/>
          <a:lstStyle/>
          <a:p>
            <a:endParaRPr lang="en-GB"/>
          </a:p>
        </p:txBody>
      </p:sp>
      <p:sp>
        <p:nvSpPr>
          <p:cNvPr id="7" name="TextBox 7"/>
          <p:cNvSpPr txBox="1"/>
          <p:nvPr/>
        </p:nvSpPr>
        <p:spPr>
          <a:xfrm>
            <a:off x="1561774" y="2826376"/>
            <a:ext cx="15164452"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Code of Conduct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grpSp>
        <p:nvGrpSpPr>
          <p:cNvPr id="3" name="Group 3"/>
          <p:cNvGrpSpPr/>
          <p:nvPr/>
        </p:nvGrpSpPr>
        <p:grpSpPr>
          <a:xfrm>
            <a:off x="-9525" y="93619"/>
            <a:ext cx="18148160" cy="10084320"/>
            <a:chOff x="0" y="-94147"/>
            <a:chExt cx="24008566" cy="13445760"/>
          </a:xfrm>
        </p:grpSpPr>
        <p:grpSp>
          <p:nvGrpSpPr>
            <p:cNvPr id="4" name="Group 4"/>
            <p:cNvGrpSpPr/>
            <p:nvPr/>
          </p:nvGrpSpPr>
          <p:grpSpPr>
            <a:xfrm>
              <a:off x="0" y="-94147"/>
              <a:ext cx="24008566" cy="13445760"/>
              <a:chOff x="0" y="-28575"/>
              <a:chExt cx="7287615" cy="4080968"/>
            </a:xfrm>
          </p:grpSpPr>
          <p:sp>
            <p:nvSpPr>
              <p:cNvPr id="5" name="Freeform 5"/>
              <p:cNvSpPr/>
              <p:nvPr/>
            </p:nvSpPr>
            <p:spPr>
              <a:xfrm>
                <a:off x="3825" y="-28575"/>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dirty="0"/>
              </a:p>
            </p:txBody>
          </p:sp>
          <p:sp>
            <p:nvSpPr>
              <p:cNvPr id="6" name="TextBox 6"/>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7" name="TextBox 7"/>
            <p:cNvSpPr txBox="1"/>
            <p:nvPr/>
          </p:nvSpPr>
          <p:spPr>
            <a:xfrm>
              <a:off x="839868" y="4505428"/>
              <a:ext cx="17175744" cy="2979448"/>
            </a:xfrm>
            <a:prstGeom prst="rect">
              <a:avLst/>
            </a:prstGeom>
            <a:ln>
              <a:noFill/>
            </a:ln>
          </p:spPr>
          <p:txBody>
            <a:bodyPr lIns="0" tIns="0" rIns="0" bIns="0" rtlCol="0" anchor="t">
              <a:spAutoFit/>
            </a:bodyPr>
            <a:lstStyle/>
            <a:p>
              <a:pPr algn="ctr">
                <a:lnSpc>
                  <a:spcPts val="8652"/>
                </a:lnSpc>
              </a:pPr>
              <a:r>
                <a:rPr lang="en-US" sz="8800" dirty="0">
                  <a:solidFill>
                    <a:schemeClr val="tx2">
                      <a:lumMod val="60000"/>
                      <a:lumOff val="40000"/>
                    </a:schemeClr>
                  </a:solidFill>
                  <a:latin typeface="Glacial Indifference"/>
                  <a:ea typeface="Glacial Indifference"/>
                  <a:cs typeface="Glacial Indifference"/>
                  <a:sym typeface="Glacial Indifference"/>
                </a:rPr>
                <a:t>Part 3 - Exploring Scenarios</a:t>
              </a:r>
            </a:p>
          </p:txBody>
        </p:sp>
      </p:grpSp>
      <p:sp>
        <p:nvSpPr>
          <p:cNvPr id="8" name="Freeform 8"/>
          <p:cNvSpPr/>
          <p:nvPr/>
        </p:nvSpPr>
        <p:spPr>
          <a:xfrm>
            <a:off x="14836573" y="8884178"/>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9" name="Freeform 9"/>
          <p:cNvSpPr/>
          <p:nvPr/>
        </p:nvSpPr>
        <p:spPr>
          <a:xfrm>
            <a:off x="14233873" y="2971122"/>
            <a:ext cx="2060802" cy="2653025"/>
          </a:xfrm>
          <a:custGeom>
            <a:avLst/>
            <a:gdLst/>
            <a:ahLst/>
            <a:cxnLst/>
            <a:rect l="l" t="t" r="r" b="b"/>
            <a:pathLst>
              <a:path w="2060802" h="2653025">
                <a:moveTo>
                  <a:pt x="0" y="0"/>
                </a:moveTo>
                <a:lnTo>
                  <a:pt x="2060802" y="0"/>
                </a:lnTo>
                <a:lnTo>
                  <a:pt x="2060802" y="2653024"/>
                </a:lnTo>
                <a:lnTo>
                  <a:pt x="0" y="265302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grpSp>
        <p:nvGrpSpPr>
          <p:cNvPr id="3" name="Group 3"/>
          <p:cNvGrpSpPr/>
          <p:nvPr/>
        </p:nvGrpSpPr>
        <p:grpSpPr>
          <a:xfrm>
            <a:off x="1" y="0"/>
            <a:ext cx="18135600" cy="10287000"/>
            <a:chOff x="0" y="-28575"/>
            <a:chExt cx="7283790" cy="4080968"/>
          </a:xfrm>
        </p:grpSpPr>
        <p:sp>
          <p:nvSpPr>
            <p:cNvPr id="4" name="Freeform 4"/>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5" name="TextBox 5"/>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6" name="Freeform 6"/>
          <p:cNvSpPr/>
          <p:nvPr/>
        </p:nvSpPr>
        <p:spPr>
          <a:xfrm>
            <a:off x="14827048" y="893180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7" name="TextBox 7"/>
          <p:cNvSpPr txBox="1"/>
          <p:nvPr/>
        </p:nvSpPr>
        <p:spPr>
          <a:xfrm>
            <a:off x="1028700" y="2462052"/>
            <a:ext cx="16996050" cy="6096502"/>
          </a:xfrm>
          <a:prstGeom prst="rect">
            <a:avLst/>
          </a:prstGeom>
        </p:spPr>
        <p:txBody>
          <a:bodyPr lIns="0" tIns="0" rIns="0" bIns="0" rtlCol="0" anchor="t">
            <a:spAutoFit/>
          </a:bodyPr>
          <a:lstStyle/>
          <a:p>
            <a:pPr algn="l">
              <a:lnSpc>
                <a:spcPts val="6180"/>
              </a:lnSpc>
            </a:pPr>
            <a:r>
              <a:rPr lang="en-US" sz="6000">
                <a:solidFill>
                  <a:srgbClr val="000000"/>
                </a:solidFill>
                <a:latin typeface="Glacial Indifference"/>
                <a:ea typeface="Glacial Indifference"/>
                <a:cs typeface="Glacial Indifference"/>
                <a:sym typeface="Glacial Indifference"/>
              </a:rPr>
              <a:t>Three key questions:</a:t>
            </a:r>
          </a:p>
          <a:p>
            <a:pPr algn="l">
              <a:lnSpc>
                <a:spcPts val="6180"/>
              </a:lnSpc>
            </a:pPr>
            <a:endParaRPr lang="en-US" sz="6000">
              <a:solidFill>
                <a:srgbClr val="000000"/>
              </a:solidFill>
              <a:latin typeface="Glacial Indifference"/>
              <a:ea typeface="Glacial Indifference"/>
              <a:cs typeface="Glacial Indifference"/>
              <a:sym typeface="Glacial Indifference"/>
            </a:endParaRPr>
          </a:p>
          <a:p>
            <a:pPr marL="1295400" lvl="1" indent="-647700" algn="l">
              <a:lnSpc>
                <a:spcPts val="6180"/>
              </a:lnSpc>
              <a:buFont typeface="Arial"/>
              <a:buChar char="•"/>
            </a:pPr>
            <a:r>
              <a:rPr lang="en-US" sz="6000">
                <a:solidFill>
                  <a:srgbClr val="000000"/>
                </a:solidFill>
                <a:latin typeface="Glacial Indifference"/>
                <a:ea typeface="Glacial Indifference"/>
                <a:cs typeface="Glacial Indifference"/>
                <a:sym typeface="Glacial Indifference"/>
              </a:rPr>
              <a:t>What do you recognise? </a:t>
            </a:r>
          </a:p>
          <a:p>
            <a:pPr algn="l">
              <a:lnSpc>
                <a:spcPts val="6180"/>
              </a:lnSpc>
            </a:pPr>
            <a:endParaRPr lang="en-US" sz="6000">
              <a:solidFill>
                <a:srgbClr val="000000"/>
              </a:solidFill>
              <a:latin typeface="Glacial Indifference"/>
              <a:ea typeface="Glacial Indifference"/>
              <a:cs typeface="Glacial Indifference"/>
              <a:sym typeface="Glacial Indifference"/>
            </a:endParaRPr>
          </a:p>
          <a:p>
            <a:pPr marL="1295400" lvl="1" indent="-647700" algn="l">
              <a:lnSpc>
                <a:spcPts val="6180"/>
              </a:lnSpc>
              <a:buFont typeface="Arial"/>
              <a:buChar char="•"/>
            </a:pPr>
            <a:r>
              <a:rPr lang="en-US" sz="6000">
                <a:solidFill>
                  <a:srgbClr val="000000"/>
                </a:solidFill>
                <a:latin typeface="Glacial Indifference"/>
                <a:ea typeface="Glacial Indifference"/>
                <a:cs typeface="Glacial Indifference"/>
                <a:sym typeface="Glacial Indifference"/>
              </a:rPr>
              <a:t>How should you respond? </a:t>
            </a:r>
          </a:p>
          <a:p>
            <a:pPr algn="l">
              <a:lnSpc>
                <a:spcPts val="6180"/>
              </a:lnSpc>
            </a:pPr>
            <a:endParaRPr lang="en-US" sz="6000">
              <a:solidFill>
                <a:srgbClr val="000000"/>
              </a:solidFill>
              <a:latin typeface="Glacial Indifference"/>
              <a:ea typeface="Glacial Indifference"/>
              <a:cs typeface="Glacial Indifference"/>
              <a:sym typeface="Glacial Indifference"/>
            </a:endParaRPr>
          </a:p>
          <a:p>
            <a:pPr marL="1295400" lvl="1" indent="-647700" algn="l">
              <a:lnSpc>
                <a:spcPts val="6180"/>
              </a:lnSpc>
              <a:buFont typeface="Arial"/>
              <a:buChar char="•"/>
            </a:pPr>
            <a:r>
              <a:rPr lang="en-US" sz="6000">
                <a:solidFill>
                  <a:srgbClr val="000000"/>
                </a:solidFill>
                <a:latin typeface="Glacial Indifference"/>
                <a:ea typeface="Glacial Indifference"/>
                <a:cs typeface="Glacial Indifference"/>
                <a:sym typeface="Glacial Indifference"/>
              </a:rPr>
              <a:t>Who should you tell? </a:t>
            </a:r>
          </a:p>
          <a:p>
            <a:pPr algn="l">
              <a:lnSpc>
                <a:spcPts val="4773"/>
              </a:lnSpc>
            </a:pPr>
            <a:endParaRPr lang="en-US" sz="6000">
              <a:solidFill>
                <a:srgbClr val="000000"/>
              </a:solidFill>
              <a:latin typeface="Glacial Indifference"/>
              <a:ea typeface="Glacial Indifference"/>
              <a:cs typeface="Glacial Indifference"/>
              <a:sym typeface="Glacial Indifference"/>
            </a:endParaRPr>
          </a:p>
        </p:txBody>
      </p:sp>
      <p:sp>
        <p:nvSpPr>
          <p:cNvPr id="8" name="Freeform 8"/>
          <p:cNvSpPr/>
          <p:nvPr/>
        </p:nvSpPr>
        <p:spPr>
          <a:xfrm>
            <a:off x="12084581" y="3908187"/>
            <a:ext cx="3423857" cy="3369185"/>
          </a:xfrm>
          <a:custGeom>
            <a:avLst/>
            <a:gdLst/>
            <a:ahLst/>
            <a:cxnLst/>
            <a:rect l="l" t="t" r="r" b="b"/>
            <a:pathLst>
              <a:path w="3423857" h="3369185">
                <a:moveTo>
                  <a:pt x="0" y="0"/>
                </a:moveTo>
                <a:lnTo>
                  <a:pt x="3423858" y="0"/>
                </a:lnTo>
                <a:lnTo>
                  <a:pt x="3423858" y="3369185"/>
                </a:lnTo>
                <a:lnTo>
                  <a:pt x="0" y="336918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TextBox 9"/>
          <p:cNvSpPr txBox="1"/>
          <p:nvPr/>
        </p:nvSpPr>
        <p:spPr>
          <a:xfrm>
            <a:off x="2704066" y="859691"/>
            <a:ext cx="12881809"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Exploring Scenarios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46484" y="56509"/>
            <a:ext cx="17996975"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3"/>
            <a:stretch>
              <a:fillRect/>
            </a:stretch>
          </a:blipFill>
        </p:spPr>
        <p:txBody>
          <a:bodyPr/>
          <a:lstStyle/>
          <a:p>
            <a:endParaRPr lang="en-GB"/>
          </a:p>
        </p:txBody>
      </p:sp>
      <p:sp>
        <p:nvSpPr>
          <p:cNvPr id="6" name="TextBox 6"/>
          <p:cNvSpPr txBox="1"/>
          <p:nvPr/>
        </p:nvSpPr>
        <p:spPr>
          <a:xfrm>
            <a:off x="3574993" y="2955965"/>
            <a:ext cx="12753019" cy="390003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1 </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You're in the middle of a kids' club group when you see a child running out of the room through a side door.  </a:t>
            </a:r>
          </a:p>
        </p:txBody>
      </p:sp>
      <p:sp>
        <p:nvSpPr>
          <p:cNvPr id="7" name="TextBox 7"/>
          <p:cNvSpPr txBox="1"/>
          <p:nvPr/>
        </p:nvSpPr>
        <p:spPr>
          <a:xfrm>
            <a:off x="2430499" y="803250"/>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377" y="-4763"/>
            <a:ext cx="18138977" cy="10291763"/>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508318" y="2549320"/>
            <a:ext cx="12753019" cy="544308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2</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A child in the group you're helping with asks you if they can tell you a secret. The child gestures that you should follow them to a quieter side of the room.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25832"/>
            <a:ext cx="18142487"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196826" y="523682"/>
            <a:ext cx="11896288"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Aims Of This Session</a:t>
            </a:r>
          </a:p>
        </p:txBody>
      </p:sp>
      <p:sp>
        <p:nvSpPr>
          <p:cNvPr id="7" name="TextBox 7"/>
          <p:cNvSpPr txBox="1"/>
          <p:nvPr/>
        </p:nvSpPr>
        <p:spPr>
          <a:xfrm>
            <a:off x="1834339" y="1772663"/>
            <a:ext cx="11439759" cy="782458"/>
          </a:xfrm>
          <a:prstGeom prst="rect">
            <a:avLst/>
          </a:prstGeom>
        </p:spPr>
        <p:txBody>
          <a:bodyPr lIns="0" tIns="0" rIns="0" bIns="0" rtlCol="0" anchor="t">
            <a:spAutoFit/>
          </a:bodyPr>
          <a:lstStyle/>
          <a:p>
            <a:pPr algn="ctr">
              <a:lnSpc>
                <a:spcPts val="5974"/>
              </a:lnSpc>
            </a:pPr>
            <a:endParaRPr lang="en-US" sz="5800" dirty="0">
              <a:solidFill>
                <a:srgbClr val="000000"/>
              </a:solidFill>
              <a:latin typeface="Glacial Indifference"/>
              <a:ea typeface="Glacial Indifference"/>
              <a:cs typeface="Glacial Indifference"/>
              <a:sym typeface="Glacial Indifference"/>
            </a:endParaRPr>
          </a:p>
        </p:txBody>
      </p:sp>
      <p:sp>
        <p:nvSpPr>
          <p:cNvPr id="10" name="TextBox 10"/>
          <p:cNvSpPr txBox="1"/>
          <p:nvPr/>
        </p:nvSpPr>
        <p:spPr>
          <a:xfrm>
            <a:off x="1834339" y="2800103"/>
            <a:ext cx="13695547" cy="500137"/>
          </a:xfrm>
          <a:prstGeom prst="rect">
            <a:avLst/>
          </a:prstGeom>
        </p:spPr>
        <p:txBody>
          <a:bodyPr lIns="0" tIns="0" rIns="0" bIns="0" rtlCol="0" anchor="t">
            <a:spAutoFit/>
          </a:bodyPr>
          <a:lstStyle/>
          <a:p>
            <a:pPr marL="820427" lvl="1" indent="-410214" algn="l">
              <a:lnSpc>
                <a:spcPts val="3914"/>
              </a:lnSpc>
              <a:buFont typeface="Arial"/>
              <a:buChar char="•"/>
            </a:pPr>
            <a:endParaRPr lang="en-US" sz="3800" dirty="0">
              <a:solidFill>
                <a:srgbClr val="000000"/>
              </a:solidFill>
              <a:latin typeface="Glacial Indifference"/>
              <a:ea typeface="Glacial Indifference"/>
              <a:cs typeface="Glacial Indifference"/>
              <a:sym typeface="Glacial Indifference"/>
            </a:endParaRPr>
          </a:p>
        </p:txBody>
      </p:sp>
      <p:sp>
        <p:nvSpPr>
          <p:cNvPr id="14" name="TextBox 13">
            <a:extLst>
              <a:ext uri="{FF2B5EF4-FFF2-40B4-BE49-F238E27FC236}">
                <a16:creationId xmlns:a16="http://schemas.microsoft.com/office/drawing/2014/main" id="{A3BAB76B-5549-4BF7-EE57-68BE9BFF5E1A}"/>
              </a:ext>
            </a:extLst>
          </p:cNvPr>
          <p:cNvSpPr txBox="1"/>
          <p:nvPr/>
        </p:nvSpPr>
        <p:spPr>
          <a:xfrm>
            <a:off x="685800" y="2501722"/>
            <a:ext cx="17221200" cy="4862870"/>
          </a:xfrm>
          <a:prstGeom prst="rect">
            <a:avLst/>
          </a:prstGeom>
          <a:noFill/>
        </p:spPr>
        <p:txBody>
          <a:bodyPr wrap="square">
            <a:spAutoFit/>
          </a:bodyPr>
          <a:lstStyle/>
          <a:p>
            <a:pPr algn="l" rtl="0" fontAlgn="base"/>
            <a:r>
              <a:rPr lang="en-GB" sz="5400" b="0" i="0" dirty="0">
                <a:effectLst/>
                <a:latin typeface="Glacial Indifference" panose="020B0604020202020204" charset="0"/>
              </a:rPr>
              <a:t>By the end of this </a:t>
            </a:r>
            <a:r>
              <a:rPr lang="en-GB" sz="5400" b="0" i="0">
                <a:effectLst/>
                <a:latin typeface="Glacial Indifference" panose="020B0604020202020204" charset="0"/>
              </a:rPr>
              <a:t>training session </a:t>
            </a:r>
            <a:r>
              <a:rPr lang="en-GB" sz="5400" b="0" i="0" dirty="0">
                <a:effectLst/>
                <a:latin typeface="Glacial Indifference" panose="020B0604020202020204" charset="0"/>
              </a:rPr>
              <a:t>you will:</a:t>
            </a:r>
          </a:p>
          <a:p>
            <a:pPr algn="l" rtl="0" fontAlgn="base"/>
            <a:endParaRPr lang="en-GB" sz="3200" b="0" i="0" dirty="0">
              <a:effectLst/>
              <a:latin typeface="Glacial Indifference" panose="020B0604020202020204" charset="0"/>
            </a:endParaRPr>
          </a:p>
          <a:p>
            <a:pPr marL="1143000" lvl="1" indent="-685800" fontAlgn="base">
              <a:buFont typeface="Wingdings" panose="05000000000000000000" pitchFamily="2" charset="2"/>
              <a:buChar char="ü"/>
            </a:pPr>
            <a:r>
              <a:rPr lang="en-GB" sz="4800" b="0" i="0" dirty="0">
                <a:effectLst/>
                <a:latin typeface="Glacial Indifference" panose="020B0604020202020204" charset="0"/>
              </a:rPr>
              <a:t>know what we mean when we talk about 'safeguarding’</a:t>
            </a:r>
          </a:p>
          <a:p>
            <a:pPr algn="l" rtl="0" fontAlgn="base"/>
            <a:endParaRPr lang="en-GB" sz="3600" b="0" i="0" dirty="0">
              <a:effectLst/>
              <a:latin typeface="Glacial Indifference" panose="020B0604020202020204" charset="0"/>
            </a:endParaRPr>
          </a:p>
          <a:p>
            <a:pPr marL="1143000" lvl="1" indent="-685800" fontAlgn="base">
              <a:buFont typeface="Wingdings" panose="05000000000000000000" pitchFamily="2" charset="2"/>
              <a:buChar char="ü"/>
            </a:pPr>
            <a:r>
              <a:rPr lang="en-GB" sz="4800" b="0" i="0" dirty="0">
                <a:effectLst/>
                <a:latin typeface="Glacial Indifference" panose="020B0604020202020204" charset="0"/>
              </a:rPr>
              <a:t>understand what is expected of you as a Junior Leader</a:t>
            </a:r>
          </a:p>
          <a:p>
            <a:pPr algn="l" rtl="0" fontAlgn="base"/>
            <a:endParaRPr lang="en-GB" sz="3600" b="0" i="0" dirty="0">
              <a:effectLst/>
              <a:latin typeface="Glacial Indifference" panose="020B0604020202020204" charset="0"/>
            </a:endParaRPr>
          </a:p>
          <a:p>
            <a:pPr marL="1143000" lvl="1" indent="-685800" fontAlgn="base">
              <a:buFont typeface="Wingdings" panose="05000000000000000000" pitchFamily="2" charset="2"/>
              <a:buChar char="ü"/>
            </a:pPr>
            <a:r>
              <a:rPr lang="en-GB" sz="4800" b="0" i="0" dirty="0">
                <a:effectLst/>
                <a:latin typeface="Glacial Indifference" panose="020B0604020202020204" charset="0"/>
              </a:rPr>
              <a:t>be able to relate what you have learnt to different situations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555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657600" y="3030344"/>
            <a:ext cx="12753019" cy="544308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3</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A child sitting near you, towards the end of the group, shares that they don’t want to go home as it doesn’t feel safe. They ask if they could come to your house instead.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555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733800" y="2705100"/>
            <a:ext cx="12753019" cy="390003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4</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Two children in the after-school club have started fighting. They are two children well known to you.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46484" y="75559"/>
            <a:ext cx="17996975"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657600" y="2781941"/>
            <a:ext cx="12753019" cy="4671555"/>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5</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One of the children (Paul) in the club slips and bangs his head on the side of a table. Paul is upset and walks towards you, asking for help.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555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733800" y="2569922"/>
            <a:ext cx="12753019" cy="390003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6</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Tiegan is waving a pair of scissors around during a craft session at messy church.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46484" y="75559"/>
            <a:ext cx="17996975"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733800" y="2817247"/>
            <a:ext cx="12753019" cy="4671555"/>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7</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Lucas, one of the children in your group, is upset because of what another child has said to them. They are crying and very emotional.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46484" y="75559"/>
            <a:ext cx="17996975"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810000" y="2955684"/>
            <a:ext cx="12753019" cy="3128505"/>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8</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Sam needs to go to the toilet and asks you to take him. Sam is 8.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555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508318" y="3086100"/>
            <a:ext cx="12753019" cy="3128505"/>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9</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Hannah, aged 10, asks for a selfie and wants to message you.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5559"/>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541656" y="3553466"/>
            <a:ext cx="12753019" cy="3128505"/>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Scenario 10</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a:p>
            <a:pPr algn="l">
              <a:lnSpc>
                <a:spcPts val="6112"/>
              </a:lnSpc>
            </a:pPr>
            <a:r>
              <a:rPr lang="en-US" sz="5934" dirty="0">
                <a:solidFill>
                  <a:srgbClr val="000000"/>
                </a:solidFill>
                <a:latin typeface="Glacial Indifference"/>
                <a:ea typeface="Glacial Indifference"/>
                <a:cs typeface="Glacial Indifference"/>
                <a:sym typeface="Glacial Indifference"/>
              </a:rPr>
              <a:t>Tendai, a young boy in the group, is a little upset and asks you for a cuddle. </a:t>
            </a:r>
          </a:p>
        </p:txBody>
      </p:sp>
      <p:sp>
        <p:nvSpPr>
          <p:cNvPr id="7" name="TextBox 7"/>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Scenarios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1638" y="-61913"/>
            <a:ext cx="18176362" cy="10234613"/>
            <a:chOff x="-27420" y="-28575"/>
            <a:chExt cx="7311209" cy="4080968"/>
          </a:xfrm>
        </p:grpSpPr>
        <p:sp>
          <p:nvSpPr>
            <p:cNvPr id="3" name="Freeform 3"/>
            <p:cNvSpPr/>
            <p:nvPr/>
          </p:nvSpPr>
          <p:spPr>
            <a:xfrm>
              <a:off x="-2742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3196826" y="523682"/>
            <a:ext cx="11896288"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Group Expectations</a:t>
            </a:r>
          </a:p>
        </p:txBody>
      </p:sp>
      <p:sp>
        <p:nvSpPr>
          <p:cNvPr id="13" name="TextBox 12">
            <a:extLst>
              <a:ext uri="{FF2B5EF4-FFF2-40B4-BE49-F238E27FC236}">
                <a16:creationId xmlns:a16="http://schemas.microsoft.com/office/drawing/2014/main" id="{F60883EB-77BD-27F8-FC02-CCA65F5F84BC}"/>
              </a:ext>
            </a:extLst>
          </p:cNvPr>
          <p:cNvSpPr txBox="1"/>
          <p:nvPr/>
        </p:nvSpPr>
        <p:spPr>
          <a:xfrm>
            <a:off x="593561" y="1911395"/>
            <a:ext cx="16471325" cy="8125301"/>
          </a:xfrm>
          <a:prstGeom prst="rect">
            <a:avLst/>
          </a:prstGeom>
          <a:noFill/>
        </p:spPr>
        <p:txBody>
          <a:bodyPr wrap="square" rtlCol="0">
            <a:spAutoFit/>
          </a:bodyPr>
          <a:lstStyle/>
          <a:p>
            <a:pPr marL="685800" indent="-685800">
              <a:buFont typeface="Wingdings" panose="05000000000000000000" pitchFamily="2" charset="2"/>
              <a:buChar char="§"/>
            </a:pPr>
            <a:r>
              <a:rPr lang="en-GB" sz="4800" b="1" dirty="0">
                <a:latin typeface="Glacial Indifference" panose="020B0604020202020204" charset="0"/>
              </a:rPr>
              <a:t>Respect: </a:t>
            </a:r>
            <a:r>
              <a:rPr lang="en-GB" sz="4800" dirty="0">
                <a:latin typeface="Glacial Indifference" panose="020B0604020202020204" charset="0"/>
              </a:rPr>
              <a:t>We treat each other how we want to be treated</a:t>
            </a:r>
          </a:p>
          <a:p>
            <a:endParaRPr lang="en-GB" sz="3600" dirty="0">
              <a:latin typeface="Glacial Indifference" panose="020B0604020202020204" charset="0"/>
            </a:endParaRPr>
          </a:p>
          <a:p>
            <a:pPr marL="685800" indent="-685800">
              <a:buFont typeface="Wingdings" panose="05000000000000000000" pitchFamily="2" charset="2"/>
              <a:buChar char="§"/>
            </a:pPr>
            <a:r>
              <a:rPr lang="en-GB" sz="4800" b="1" dirty="0">
                <a:latin typeface="Glacial Indifference" panose="020B0604020202020204" charset="0"/>
              </a:rPr>
              <a:t>Kindness: </a:t>
            </a:r>
            <a:r>
              <a:rPr lang="en-GB" sz="4800" dirty="0">
                <a:latin typeface="Glacial Indifference" panose="020B0604020202020204" charset="0"/>
              </a:rPr>
              <a:t>We look out for each other</a:t>
            </a:r>
          </a:p>
          <a:p>
            <a:pPr marL="685800" indent="-685800">
              <a:buFont typeface="Wingdings" panose="05000000000000000000" pitchFamily="2" charset="2"/>
              <a:buChar char="§"/>
            </a:pPr>
            <a:endParaRPr lang="en-GB" sz="3600" dirty="0">
              <a:latin typeface="Glacial Indifference" panose="020B0604020202020204" charset="0"/>
            </a:endParaRPr>
          </a:p>
          <a:p>
            <a:pPr marL="685800" indent="-685800">
              <a:buFont typeface="Wingdings" panose="05000000000000000000" pitchFamily="2" charset="2"/>
              <a:buChar char="§"/>
            </a:pPr>
            <a:r>
              <a:rPr lang="en-GB" sz="4800" b="1" dirty="0">
                <a:latin typeface="Glacial Indifference" panose="020B0604020202020204" charset="0"/>
              </a:rPr>
              <a:t>Participate: </a:t>
            </a:r>
            <a:r>
              <a:rPr lang="en-GB" sz="4800" dirty="0">
                <a:latin typeface="Glacial Indifference" panose="020B0604020202020204" charset="0"/>
              </a:rPr>
              <a:t>We take part in the activities and discussions where we can</a:t>
            </a:r>
          </a:p>
          <a:p>
            <a:pPr marL="685800" indent="-685800">
              <a:buFont typeface="Wingdings" panose="05000000000000000000" pitchFamily="2" charset="2"/>
              <a:buChar char="§"/>
            </a:pPr>
            <a:endParaRPr lang="en-GB" sz="3600" dirty="0">
              <a:latin typeface="Glacial Indifference" panose="020B0604020202020204" charset="0"/>
            </a:endParaRPr>
          </a:p>
          <a:p>
            <a:pPr marL="685800" indent="-685800">
              <a:buFont typeface="Wingdings" panose="05000000000000000000" pitchFamily="2" charset="2"/>
              <a:buChar char="§"/>
            </a:pPr>
            <a:r>
              <a:rPr lang="en-GB" sz="4800" b="1" dirty="0">
                <a:latin typeface="Glacial Indifference" panose="020B0604020202020204" charset="0"/>
              </a:rPr>
              <a:t>Confidentiality: </a:t>
            </a:r>
            <a:r>
              <a:rPr lang="en-GB" sz="4800" dirty="0">
                <a:latin typeface="Glacial Indifference" panose="020B0604020202020204" charset="0"/>
              </a:rPr>
              <a:t>What’s shared in this session stays here Unless we consider that someone is at risk of harm or we are legally required to share. In those situation we will tell you what we need to share and who we will tell.</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72270" y="0"/>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dirty="0"/>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828675" y="3844140"/>
            <a:ext cx="13998371" cy="1118896"/>
          </a:xfrm>
          <a:prstGeom prst="rect">
            <a:avLst/>
          </a:prstGeom>
        </p:spPr>
        <p:txBody>
          <a:bodyPr wrap="square" lIns="0" tIns="0" rIns="0" bIns="0" rtlCol="0" anchor="t">
            <a:spAutoFit/>
          </a:bodyPr>
          <a:lstStyle/>
          <a:p>
            <a:pPr algn="ctr">
              <a:lnSpc>
                <a:spcPts val="8652"/>
              </a:lnSpc>
            </a:pPr>
            <a:r>
              <a:rPr lang="en-US" sz="8800" dirty="0">
                <a:solidFill>
                  <a:schemeClr val="tx2">
                    <a:lumMod val="60000"/>
                    <a:lumOff val="40000"/>
                  </a:schemeClr>
                </a:solidFill>
                <a:latin typeface="Glacial Indifference"/>
                <a:ea typeface="Glacial Indifference"/>
                <a:cs typeface="Glacial Indifference"/>
                <a:sym typeface="Glacial Indifference"/>
              </a:rPr>
              <a:t>Part 1 - What is safeguarding</a:t>
            </a:r>
          </a:p>
        </p:txBody>
      </p:sp>
      <p:sp>
        <p:nvSpPr>
          <p:cNvPr id="7" name="Freeform 7"/>
          <p:cNvSpPr/>
          <p:nvPr/>
        </p:nvSpPr>
        <p:spPr>
          <a:xfrm>
            <a:off x="14827048" y="2906051"/>
            <a:ext cx="1394130" cy="2465504"/>
          </a:xfrm>
          <a:custGeom>
            <a:avLst/>
            <a:gdLst/>
            <a:ahLst/>
            <a:cxnLst/>
            <a:rect l="l" t="t" r="r" b="b"/>
            <a:pathLst>
              <a:path w="1394130" h="2465504">
                <a:moveTo>
                  <a:pt x="0" y="0"/>
                </a:moveTo>
                <a:lnTo>
                  <a:pt x="1394130" y="0"/>
                </a:lnTo>
                <a:lnTo>
                  <a:pt x="1394130" y="2465504"/>
                </a:lnTo>
                <a:lnTo>
                  <a:pt x="0" y="246550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2430499" y="2874812"/>
            <a:ext cx="13427001" cy="2238761"/>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What do we mean by keeping people safe?</a:t>
            </a:r>
          </a:p>
        </p:txBody>
      </p:sp>
      <p:sp>
        <p:nvSpPr>
          <p:cNvPr id="7" name="Freeform 7"/>
          <p:cNvSpPr/>
          <p:nvPr/>
        </p:nvSpPr>
        <p:spPr>
          <a:xfrm>
            <a:off x="7813282" y="5419832"/>
            <a:ext cx="2661436" cy="2887159"/>
          </a:xfrm>
          <a:custGeom>
            <a:avLst/>
            <a:gdLst/>
            <a:ahLst/>
            <a:cxnLst/>
            <a:rect l="l" t="t" r="r" b="b"/>
            <a:pathLst>
              <a:path w="2661436" h="2887159">
                <a:moveTo>
                  <a:pt x="0" y="0"/>
                </a:moveTo>
                <a:lnTo>
                  <a:pt x="2661436" y="0"/>
                </a:lnTo>
                <a:lnTo>
                  <a:pt x="2661436" y="2887159"/>
                </a:lnTo>
                <a:lnTo>
                  <a:pt x="0" y="2887159"/>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898447" y="3482283"/>
            <a:ext cx="16493047" cy="3427209"/>
          </a:xfrm>
          <a:prstGeom prst="rect">
            <a:avLst/>
          </a:prstGeom>
        </p:spPr>
        <p:txBody>
          <a:bodyPr lIns="0" tIns="0" rIns="0" bIns="0" rtlCol="0" anchor="t">
            <a:spAutoFit/>
          </a:bodyPr>
          <a:lstStyle/>
          <a:p>
            <a:pPr algn="ctr">
              <a:lnSpc>
                <a:spcPts val="6730"/>
              </a:lnSpc>
            </a:pPr>
            <a:r>
              <a:rPr lang="en-US" sz="6534" dirty="0">
                <a:solidFill>
                  <a:schemeClr val="tx2">
                    <a:lumMod val="60000"/>
                    <a:lumOff val="40000"/>
                  </a:schemeClr>
                </a:solidFill>
                <a:latin typeface="Glacial Indifference"/>
                <a:ea typeface="Glacial Indifference"/>
                <a:cs typeface="Glacial Indifference"/>
                <a:sym typeface="Glacial Indifference"/>
              </a:rPr>
              <a:t>Definition: Safeguarding means protecting people from abuse, harm or neglect and making sure they have the right to feel safe, respected, and able to thrive. </a:t>
            </a:r>
          </a:p>
        </p:txBody>
      </p:sp>
      <p:sp>
        <p:nvSpPr>
          <p:cNvPr id="7" name="Freeform 7"/>
          <p:cNvSpPr/>
          <p:nvPr/>
        </p:nvSpPr>
        <p:spPr>
          <a:xfrm>
            <a:off x="11609006" y="1442378"/>
            <a:ext cx="3218042" cy="2195376"/>
          </a:xfrm>
          <a:custGeom>
            <a:avLst/>
            <a:gdLst/>
            <a:ahLst/>
            <a:cxnLst/>
            <a:rect l="l" t="t" r="r" b="b"/>
            <a:pathLst>
              <a:path w="3218042" h="2195376">
                <a:moveTo>
                  <a:pt x="0" y="0"/>
                </a:moveTo>
                <a:lnTo>
                  <a:pt x="3218042" y="0"/>
                </a:lnTo>
                <a:lnTo>
                  <a:pt x="3218042" y="2195376"/>
                </a:lnTo>
                <a:lnTo>
                  <a:pt x="0" y="2195376"/>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107"/>
            <a:ext cx="181434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6" name="TextBox 6"/>
          <p:cNvSpPr txBox="1"/>
          <p:nvPr/>
        </p:nvSpPr>
        <p:spPr>
          <a:xfrm>
            <a:off x="766253" y="2170979"/>
            <a:ext cx="16996050" cy="7500480"/>
          </a:xfrm>
          <a:prstGeom prst="rect">
            <a:avLst/>
          </a:prstGeom>
        </p:spPr>
        <p:txBody>
          <a:bodyPr lIns="0" tIns="0" rIns="0" bIns="0" rtlCol="0" anchor="t">
            <a:spAutoFit/>
          </a:bodyPr>
          <a:lstStyle/>
          <a:p>
            <a:pPr algn="l">
              <a:lnSpc>
                <a:spcPts val="6112"/>
              </a:lnSpc>
            </a:pPr>
            <a:r>
              <a:rPr lang="en-US" sz="5934" dirty="0">
                <a:solidFill>
                  <a:srgbClr val="000000"/>
                </a:solidFill>
                <a:latin typeface="Glacial Indifference"/>
                <a:ea typeface="Glacial Indifference"/>
                <a:cs typeface="Glacial Indifference"/>
                <a:sym typeface="Glacial Indifference"/>
              </a:rPr>
              <a:t>Every church has a safeguarding policy which sets out guidelines on the following: </a:t>
            </a:r>
          </a:p>
          <a:p>
            <a:pPr algn="l">
              <a:lnSpc>
                <a:spcPts val="4052"/>
              </a:lnSpc>
            </a:pPr>
            <a:endParaRPr lang="en-US" sz="5934" dirty="0">
              <a:solidFill>
                <a:srgbClr val="000000"/>
              </a:solidFill>
              <a:latin typeface="Glacial Indifference"/>
              <a:ea typeface="Glacial Indifference"/>
              <a:cs typeface="Glacial Indifference"/>
              <a:sym typeface="Glacial Indifference"/>
            </a:endParaRPr>
          </a:p>
          <a:p>
            <a:pPr marL="1281301" lvl="1" indent="-640651" algn="l">
              <a:lnSpc>
                <a:spcPts val="6112"/>
              </a:lnSpc>
              <a:buFont typeface="Arial"/>
              <a:buChar char="•"/>
            </a:pPr>
            <a:r>
              <a:rPr lang="en-US" sz="5934" dirty="0">
                <a:solidFill>
                  <a:srgbClr val="000000"/>
                </a:solidFill>
                <a:latin typeface="Glacial Indifference"/>
                <a:ea typeface="Glacial Indifference"/>
                <a:cs typeface="Glacial Indifference"/>
                <a:sym typeface="Glacial Indifference"/>
              </a:rPr>
              <a:t>Responding to concerns about harm </a:t>
            </a:r>
          </a:p>
          <a:p>
            <a:pPr marL="1281301" lvl="1" indent="-640651" algn="l">
              <a:lnSpc>
                <a:spcPts val="6112"/>
              </a:lnSpc>
              <a:buFont typeface="Arial"/>
              <a:buChar char="•"/>
            </a:pPr>
            <a:r>
              <a:rPr lang="en-US" sz="5934" dirty="0">
                <a:solidFill>
                  <a:srgbClr val="000000"/>
                </a:solidFill>
                <a:latin typeface="Glacial Indifference"/>
                <a:ea typeface="Glacial Indifference"/>
                <a:cs typeface="Glacial Indifference"/>
                <a:sym typeface="Glacial Indifference"/>
              </a:rPr>
              <a:t>Responding to disclosures/allegations of harm </a:t>
            </a:r>
          </a:p>
          <a:p>
            <a:pPr marL="1281301" lvl="1" indent="-640651" algn="l">
              <a:lnSpc>
                <a:spcPts val="6112"/>
              </a:lnSpc>
              <a:buFont typeface="Arial"/>
              <a:buChar char="•"/>
            </a:pPr>
            <a:r>
              <a:rPr lang="en-US" sz="5934" dirty="0">
                <a:solidFill>
                  <a:srgbClr val="000000"/>
                </a:solidFill>
                <a:latin typeface="Glacial Indifference"/>
                <a:ea typeface="Glacial Indifference"/>
                <a:cs typeface="Glacial Indifference"/>
                <a:sym typeface="Glacial Indifference"/>
              </a:rPr>
              <a:t>Supervision of activities and excellence in safeguarding practice </a:t>
            </a:r>
          </a:p>
          <a:p>
            <a:pPr marL="1281301" lvl="1" indent="-640651" algn="l">
              <a:lnSpc>
                <a:spcPts val="6112"/>
              </a:lnSpc>
              <a:buFont typeface="Arial"/>
              <a:buChar char="•"/>
            </a:pPr>
            <a:r>
              <a:rPr lang="en-US" sz="5934" dirty="0">
                <a:solidFill>
                  <a:srgbClr val="000000"/>
                </a:solidFill>
                <a:latin typeface="Glacial Indifference"/>
                <a:ea typeface="Glacial Indifference"/>
                <a:cs typeface="Glacial Indifference"/>
                <a:sym typeface="Glacial Indifference"/>
              </a:rPr>
              <a:t>Helping victims and survivors </a:t>
            </a:r>
          </a:p>
          <a:p>
            <a:pPr marL="1281301" lvl="1" indent="-640651" algn="l">
              <a:lnSpc>
                <a:spcPts val="6112"/>
              </a:lnSpc>
              <a:buFont typeface="Arial"/>
              <a:buChar char="•"/>
            </a:pPr>
            <a:r>
              <a:rPr lang="en-US" sz="5934" dirty="0">
                <a:solidFill>
                  <a:srgbClr val="000000"/>
                </a:solidFill>
                <a:latin typeface="Glacial Indifference"/>
                <a:ea typeface="Glacial Indifference"/>
                <a:cs typeface="Glacial Indifference"/>
                <a:sym typeface="Glacial Indifference"/>
              </a:rPr>
              <a:t>Appointing, supporting and training volunteers </a:t>
            </a:r>
          </a:p>
          <a:p>
            <a:pPr algn="l">
              <a:lnSpc>
                <a:spcPts val="6112"/>
              </a:lnSpc>
            </a:pPr>
            <a:endParaRPr lang="en-US" sz="5934" dirty="0">
              <a:solidFill>
                <a:srgbClr val="000000"/>
              </a:solidFill>
              <a:latin typeface="Glacial Indifference"/>
              <a:ea typeface="Glacial Indifference"/>
              <a:cs typeface="Glacial Indifference"/>
              <a:sym typeface="Glacial Indifference"/>
            </a:endParaRPr>
          </a:p>
        </p:txBody>
      </p:sp>
      <p:sp>
        <p:nvSpPr>
          <p:cNvPr id="7" name="Freeform 7"/>
          <p:cNvSpPr/>
          <p:nvPr/>
        </p:nvSpPr>
        <p:spPr>
          <a:xfrm>
            <a:off x="671003" y="2718833"/>
            <a:ext cx="1916984" cy="324145"/>
          </a:xfrm>
          <a:custGeom>
            <a:avLst/>
            <a:gdLst/>
            <a:ahLst/>
            <a:cxnLst/>
            <a:rect l="l" t="t" r="r" b="b"/>
            <a:pathLst>
              <a:path w="1916984" h="324145">
                <a:moveTo>
                  <a:pt x="0" y="0"/>
                </a:moveTo>
                <a:lnTo>
                  <a:pt x="1916984" y="0"/>
                </a:lnTo>
                <a:lnTo>
                  <a:pt x="1916984" y="324145"/>
                </a:lnTo>
                <a:lnTo>
                  <a:pt x="0" y="32414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
        <p:nvSpPr>
          <p:cNvPr id="8" name="Freeform 8"/>
          <p:cNvSpPr/>
          <p:nvPr/>
        </p:nvSpPr>
        <p:spPr>
          <a:xfrm>
            <a:off x="5487370" y="1048601"/>
            <a:ext cx="7315200" cy="1236934"/>
          </a:xfrm>
          <a:custGeom>
            <a:avLst/>
            <a:gdLst/>
            <a:ahLst/>
            <a:cxnLst/>
            <a:rect l="l" t="t" r="r" b="b"/>
            <a:pathLst>
              <a:path w="7315200" h="1236934">
                <a:moveTo>
                  <a:pt x="0" y="0"/>
                </a:moveTo>
                <a:lnTo>
                  <a:pt x="7315200" y="0"/>
                </a:lnTo>
                <a:lnTo>
                  <a:pt x="7315200" y="1236934"/>
                </a:lnTo>
                <a:lnTo>
                  <a:pt x="0" y="123693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TextBox 9"/>
          <p:cNvSpPr txBox="1"/>
          <p:nvPr/>
        </p:nvSpPr>
        <p:spPr>
          <a:xfrm>
            <a:off x="2430499" y="523682"/>
            <a:ext cx="13427001" cy="1143386"/>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Safeguarding Policy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2400" y="36107"/>
            <a:ext cx="18295859" cy="10084321"/>
            <a:chOff x="0" y="-28575"/>
            <a:chExt cx="7283790" cy="4080968"/>
          </a:xfrm>
        </p:grpSpPr>
        <p:sp>
          <p:nvSpPr>
            <p:cNvPr id="3" name="Freeform 3"/>
            <p:cNvSpPr/>
            <p:nvPr/>
          </p:nvSpPr>
          <p:spPr>
            <a:xfrm>
              <a:off x="0" y="0"/>
              <a:ext cx="7283790" cy="4052393"/>
            </a:xfrm>
            <a:custGeom>
              <a:avLst/>
              <a:gdLst/>
              <a:ahLst/>
              <a:cxnLst/>
              <a:rect l="l" t="t" r="r" b="b"/>
              <a:pathLst>
                <a:path w="7283790" h="4052393">
                  <a:moveTo>
                    <a:pt x="7283790" y="15486"/>
                  </a:moveTo>
                  <a:lnTo>
                    <a:pt x="7283790" y="4036907"/>
                  </a:lnTo>
                  <a:cubicBezTo>
                    <a:pt x="7283790" y="4045460"/>
                    <a:pt x="7276856" y="4052393"/>
                    <a:pt x="7268303" y="4052393"/>
                  </a:cubicBezTo>
                  <a:lnTo>
                    <a:pt x="15486" y="4052393"/>
                  </a:lnTo>
                  <a:cubicBezTo>
                    <a:pt x="6934" y="4052393"/>
                    <a:pt x="0" y="4045460"/>
                    <a:pt x="0" y="4036907"/>
                  </a:cubicBezTo>
                  <a:lnTo>
                    <a:pt x="0" y="15486"/>
                  </a:lnTo>
                  <a:cubicBezTo>
                    <a:pt x="0" y="6934"/>
                    <a:pt x="6934" y="0"/>
                    <a:pt x="15486" y="0"/>
                  </a:cubicBezTo>
                  <a:lnTo>
                    <a:pt x="7268303" y="0"/>
                  </a:lnTo>
                  <a:cubicBezTo>
                    <a:pt x="7276856" y="0"/>
                    <a:pt x="7283790" y="6934"/>
                    <a:pt x="7283790" y="15486"/>
                  </a:cubicBezTo>
                  <a:close/>
                </a:path>
              </a:pathLst>
            </a:custGeom>
            <a:solidFill>
              <a:srgbClr val="FFFFFF"/>
            </a:solidFill>
            <a:ln w="238125" cap="rnd">
              <a:solidFill>
                <a:schemeClr val="accent1"/>
              </a:solidFill>
              <a:prstDash val="solid"/>
              <a:round/>
            </a:ln>
          </p:spPr>
          <p:txBody>
            <a:bodyPr/>
            <a:lstStyle/>
            <a:p>
              <a:endParaRPr lang="en-GB"/>
            </a:p>
          </p:txBody>
        </p:sp>
        <p:sp>
          <p:nvSpPr>
            <p:cNvPr id="4" name="TextBox 4"/>
            <p:cNvSpPr txBox="1"/>
            <p:nvPr/>
          </p:nvSpPr>
          <p:spPr>
            <a:xfrm>
              <a:off x="0" y="-28575"/>
              <a:ext cx="7283789" cy="4080968"/>
            </a:xfrm>
            <a:prstGeom prst="rect">
              <a:avLst/>
            </a:prstGeom>
            <a:ln>
              <a:solidFill>
                <a:schemeClr val="accent1"/>
              </a:solidFill>
            </a:ln>
          </p:spPr>
          <p:txBody>
            <a:bodyPr lIns="50800" tIns="50800" rIns="50800" bIns="50800" rtlCol="0" anchor="ctr"/>
            <a:lstStyle/>
            <a:p>
              <a:pPr algn="ctr">
                <a:lnSpc>
                  <a:spcPts val="1960"/>
                </a:lnSpc>
                <a:spcBef>
                  <a:spcPct val="0"/>
                </a:spcBef>
              </a:pPr>
              <a:endParaRPr/>
            </a:p>
          </p:txBody>
        </p:sp>
      </p:grpSp>
      <p:sp>
        <p:nvSpPr>
          <p:cNvPr id="5" name="Freeform 5"/>
          <p:cNvSpPr/>
          <p:nvPr/>
        </p:nvSpPr>
        <p:spPr>
          <a:xfrm>
            <a:off x="14827048" y="8874653"/>
            <a:ext cx="2935254" cy="907811"/>
          </a:xfrm>
          <a:custGeom>
            <a:avLst/>
            <a:gdLst/>
            <a:ahLst/>
            <a:cxnLst/>
            <a:rect l="l" t="t" r="r" b="b"/>
            <a:pathLst>
              <a:path w="2935254" h="907811">
                <a:moveTo>
                  <a:pt x="0" y="0"/>
                </a:moveTo>
                <a:lnTo>
                  <a:pt x="2935254" y="0"/>
                </a:lnTo>
                <a:lnTo>
                  <a:pt x="2935254" y="907811"/>
                </a:lnTo>
                <a:lnTo>
                  <a:pt x="0" y="907811"/>
                </a:lnTo>
                <a:lnTo>
                  <a:pt x="0" y="0"/>
                </a:lnTo>
                <a:close/>
              </a:path>
            </a:pathLst>
          </a:custGeom>
          <a:blipFill>
            <a:blip r:embed="rId2"/>
            <a:stretch>
              <a:fillRect/>
            </a:stretch>
          </a:blipFill>
        </p:spPr>
        <p:txBody>
          <a:bodyPr/>
          <a:lstStyle/>
          <a:p>
            <a:endParaRPr lang="en-GB"/>
          </a:p>
        </p:txBody>
      </p:sp>
      <p:sp>
        <p:nvSpPr>
          <p:cNvPr id="7" name="TextBox 7"/>
          <p:cNvSpPr txBox="1"/>
          <p:nvPr/>
        </p:nvSpPr>
        <p:spPr>
          <a:xfrm>
            <a:off x="2430499" y="523682"/>
            <a:ext cx="13427001" cy="8925520"/>
          </a:xfrm>
          <a:prstGeom prst="rect">
            <a:avLst/>
          </a:prstGeom>
        </p:spPr>
        <p:txBody>
          <a:bodyPr lIns="0" tIns="0" rIns="0" bIns="0" rtlCol="0" anchor="t">
            <a:spAutoFit/>
          </a:bodyPr>
          <a:lstStyle/>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What might you notice if a child you are working with is being harmed?</a:t>
            </a:r>
          </a:p>
          <a:p>
            <a:pPr algn="ctr">
              <a:lnSpc>
                <a:spcPts val="8652"/>
              </a:lnSpc>
            </a:pPr>
            <a:endParaRPr lang="en-US" sz="8400" dirty="0">
              <a:solidFill>
                <a:schemeClr val="tx2">
                  <a:lumMod val="60000"/>
                  <a:lumOff val="40000"/>
                </a:schemeClr>
              </a:solidFill>
              <a:latin typeface="Glacial Indifference"/>
              <a:ea typeface="Glacial Indifference"/>
              <a:cs typeface="Glacial Indifference"/>
              <a:sym typeface="Glacial Indifference"/>
            </a:endParaRPr>
          </a:p>
          <a:p>
            <a:pPr algn="ctr">
              <a:lnSpc>
                <a:spcPts val="8652"/>
              </a:lnSpc>
            </a:pPr>
            <a:endParaRPr lang="en-US" sz="8400" dirty="0">
              <a:solidFill>
                <a:schemeClr val="tx2">
                  <a:lumMod val="60000"/>
                  <a:lumOff val="40000"/>
                </a:schemeClr>
              </a:solidFill>
              <a:latin typeface="Glacial Indifference"/>
              <a:ea typeface="Glacial Indifference"/>
              <a:cs typeface="Glacial Indifference"/>
              <a:sym typeface="Glacial Indifference"/>
            </a:endParaRPr>
          </a:p>
          <a:p>
            <a:pPr algn="ctr">
              <a:lnSpc>
                <a:spcPts val="8652"/>
              </a:lnSpc>
            </a:pPr>
            <a:endParaRPr lang="en-US" sz="8400" dirty="0">
              <a:solidFill>
                <a:schemeClr val="tx2">
                  <a:lumMod val="60000"/>
                  <a:lumOff val="40000"/>
                </a:schemeClr>
              </a:solidFill>
              <a:latin typeface="Glacial Indifference"/>
              <a:ea typeface="Glacial Indifference"/>
              <a:cs typeface="Glacial Indifference"/>
              <a:sym typeface="Glacial Indifference"/>
            </a:endParaRPr>
          </a:p>
          <a:p>
            <a:pPr algn="ctr">
              <a:lnSpc>
                <a:spcPts val="8652"/>
              </a:lnSpc>
            </a:pPr>
            <a:r>
              <a:rPr lang="en-US" sz="8400" dirty="0">
                <a:solidFill>
                  <a:schemeClr val="tx2">
                    <a:lumMod val="60000"/>
                    <a:lumOff val="40000"/>
                  </a:schemeClr>
                </a:solidFill>
                <a:latin typeface="Glacial Indifference"/>
                <a:ea typeface="Glacial Indifference"/>
                <a:cs typeface="Glacial Indifference"/>
                <a:sym typeface="Glacial Indifference"/>
              </a:rPr>
              <a:t>Take some time to talk about it now with your leaders</a:t>
            </a:r>
          </a:p>
        </p:txBody>
      </p:sp>
      <p:pic>
        <p:nvPicPr>
          <p:cNvPr id="9" name="Picture 8">
            <a:extLst>
              <a:ext uri="{FF2B5EF4-FFF2-40B4-BE49-F238E27FC236}">
                <a16:creationId xmlns:a16="http://schemas.microsoft.com/office/drawing/2014/main" id="{4E0AFDB6-D311-D74A-A7AB-8B097EB6F1FD}"/>
              </a:ext>
            </a:extLst>
          </p:cNvPr>
          <p:cNvPicPr>
            <a:picLocks noChangeAspect="1"/>
          </p:cNvPicPr>
          <p:nvPr/>
        </p:nvPicPr>
        <p:blipFill>
          <a:blip r:embed="rId3"/>
          <a:stretch>
            <a:fillRect/>
          </a:stretch>
        </p:blipFill>
        <p:spPr>
          <a:xfrm>
            <a:off x="8077200" y="4457700"/>
            <a:ext cx="1396105" cy="246299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E9A33A-F354-88DF-9CA8-51655C625384}"/>
              </a:ext>
            </a:extLst>
          </p:cNvPr>
          <p:cNvSpPr txBox="1"/>
          <p:nvPr/>
        </p:nvSpPr>
        <p:spPr>
          <a:xfrm>
            <a:off x="3330466" y="587958"/>
            <a:ext cx="12192000" cy="3439403"/>
          </a:xfrm>
          <a:prstGeom prst="rect">
            <a:avLst/>
          </a:prstGeom>
          <a:noFill/>
        </p:spPr>
        <p:txBody>
          <a:bodyPr wrap="square" rtlCol="0">
            <a:spAutoFit/>
          </a:bodyPr>
          <a:lstStyle/>
          <a:p>
            <a:pPr marL="0" marR="0" lvl="0" indent="0" algn="ctr" defTabSz="914400" rtl="0" eaLnBrk="1" fontAlgn="auto" latinLnBrk="0" hangingPunct="1">
              <a:lnSpc>
                <a:spcPts val="8652"/>
              </a:lnSpc>
              <a:spcBef>
                <a:spcPts val="0"/>
              </a:spcBef>
              <a:spcAft>
                <a:spcPts val="0"/>
              </a:spcAft>
              <a:buClrTx/>
              <a:buSzTx/>
              <a:buFontTx/>
              <a:buNone/>
              <a:tabLst/>
              <a:defRPr/>
            </a:pPr>
            <a:r>
              <a:rPr kumimoji="0" lang="en-US" sz="8400" b="0" i="0" u="none" strike="noStrike" kern="1200" cap="none" spc="0" normalizeH="0" baseline="0" noProof="0" dirty="0">
                <a:ln>
                  <a:noFill/>
                </a:ln>
                <a:solidFill>
                  <a:srgbClr val="1F497D">
                    <a:lumMod val="60000"/>
                    <a:lumOff val="40000"/>
                  </a:srgbClr>
                </a:solidFill>
                <a:effectLst/>
                <a:uLnTx/>
                <a:uFillTx/>
                <a:latin typeface="Glacial Indifference"/>
                <a:ea typeface="Glacial Indifference"/>
                <a:cs typeface="Glacial Indifference"/>
                <a:sym typeface="Glacial Indifference"/>
              </a:rPr>
              <a:t>What might you notice if a child you are working with is being harmed?</a:t>
            </a:r>
          </a:p>
        </p:txBody>
      </p:sp>
      <p:sp>
        <p:nvSpPr>
          <p:cNvPr id="3" name="TextBox 2">
            <a:extLst>
              <a:ext uri="{FF2B5EF4-FFF2-40B4-BE49-F238E27FC236}">
                <a16:creationId xmlns:a16="http://schemas.microsoft.com/office/drawing/2014/main" id="{540F7913-14CA-8487-DDCD-240A24E7A59F}"/>
              </a:ext>
            </a:extLst>
          </p:cNvPr>
          <p:cNvSpPr txBox="1"/>
          <p:nvPr/>
        </p:nvSpPr>
        <p:spPr>
          <a:xfrm>
            <a:off x="533400" y="3509887"/>
            <a:ext cx="3962400" cy="1323439"/>
          </a:xfrm>
          <a:prstGeom prst="rect">
            <a:avLst/>
          </a:prstGeom>
          <a:noFill/>
        </p:spPr>
        <p:txBody>
          <a:bodyPr wrap="square" rtlCol="0">
            <a:spAutoFit/>
          </a:bodyPr>
          <a:lstStyle/>
          <a:p>
            <a:r>
              <a:rPr lang="en-GB" sz="4000" b="1" dirty="0">
                <a:latin typeface="Glacial Indifference" panose="020B0604020202020204" charset="0"/>
              </a:rPr>
              <a:t>They have unusual bruises</a:t>
            </a:r>
          </a:p>
        </p:txBody>
      </p:sp>
      <p:sp>
        <p:nvSpPr>
          <p:cNvPr id="4" name="TextBox 3">
            <a:extLst>
              <a:ext uri="{FF2B5EF4-FFF2-40B4-BE49-F238E27FC236}">
                <a16:creationId xmlns:a16="http://schemas.microsoft.com/office/drawing/2014/main" id="{734E31A1-6518-98DF-C127-E5AB5E9395C2}"/>
              </a:ext>
            </a:extLst>
          </p:cNvPr>
          <p:cNvSpPr txBox="1"/>
          <p:nvPr/>
        </p:nvSpPr>
        <p:spPr>
          <a:xfrm>
            <a:off x="533400" y="4992290"/>
            <a:ext cx="5562600" cy="1323439"/>
          </a:xfrm>
          <a:prstGeom prst="rect">
            <a:avLst/>
          </a:prstGeom>
          <a:noFill/>
        </p:spPr>
        <p:txBody>
          <a:bodyPr wrap="square" rtlCol="0">
            <a:spAutoFit/>
          </a:bodyPr>
          <a:lstStyle/>
          <a:p>
            <a:r>
              <a:rPr lang="en-GB" sz="4000" b="1" dirty="0">
                <a:solidFill>
                  <a:schemeClr val="tx2">
                    <a:lumMod val="60000"/>
                    <a:lumOff val="40000"/>
                  </a:schemeClr>
                </a:solidFill>
                <a:latin typeface="Glacial Indifference" panose="020B0604020202020204" charset="0"/>
              </a:rPr>
              <a:t>They are reluctant to go home</a:t>
            </a:r>
          </a:p>
        </p:txBody>
      </p:sp>
      <p:sp>
        <p:nvSpPr>
          <p:cNvPr id="5" name="TextBox 4">
            <a:extLst>
              <a:ext uri="{FF2B5EF4-FFF2-40B4-BE49-F238E27FC236}">
                <a16:creationId xmlns:a16="http://schemas.microsoft.com/office/drawing/2014/main" id="{86193A38-53CC-7B85-6C03-064A12021917}"/>
              </a:ext>
            </a:extLst>
          </p:cNvPr>
          <p:cNvSpPr txBox="1"/>
          <p:nvPr/>
        </p:nvSpPr>
        <p:spPr>
          <a:xfrm>
            <a:off x="11020097" y="5138121"/>
            <a:ext cx="7086600" cy="1323439"/>
          </a:xfrm>
          <a:prstGeom prst="rect">
            <a:avLst/>
          </a:prstGeom>
          <a:noFill/>
        </p:spPr>
        <p:txBody>
          <a:bodyPr wrap="square" rtlCol="0">
            <a:spAutoFit/>
          </a:bodyPr>
          <a:lstStyle/>
          <a:p>
            <a:r>
              <a:rPr lang="en-GB" sz="4000" b="1" dirty="0">
                <a:solidFill>
                  <a:schemeClr val="tx2">
                    <a:lumMod val="60000"/>
                    <a:lumOff val="40000"/>
                  </a:schemeClr>
                </a:solidFill>
                <a:latin typeface="Glacial Indifference" panose="020B0604020202020204" charset="0"/>
              </a:rPr>
              <a:t>They appear tearful and upset for no obvious reason</a:t>
            </a:r>
          </a:p>
        </p:txBody>
      </p:sp>
      <p:sp>
        <p:nvSpPr>
          <p:cNvPr id="6" name="TextBox 5">
            <a:extLst>
              <a:ext uri="{FF2B5EF4-FFF2-40B4-BE49-F238E27FC236}">
                <a16:creationId xmlns:a16="http://schemas.microsoft.com/office/drawing/2014/main" id="{3E696878-860E-9195-CFF5-5DE0B0E4D16A}"/>
              </a:ext>
            </a:extLst>
          </p:cNvPr>
          <p:cNvSpPr txBox="1"/>
          <p:nvPr/>
        </p:nvSpPr>
        <p:spPr>
          <a:xfrm>
            <a:off x="11201400" y="6764025"/>
            <a:ext cx="5867400" cy="1323439"/>
          </a:xfrm>
          <a:prstGeom prst="rect">
            <a:avLst/>
          </a:prstGeom>
          <a:noFill/>
        </p:spPr>
        <p:txBody>
          <a:bodyPr wrap="square" rtlCol="0">
            <a:spAutoFit/>
          </a:bodyPr>
          <a:lstStyle/>
          <a:p>
            <a:r>
              <a:rPr lang="en-GB" sz="4000" b="1" dirty="0">
                <a:latin typeface="Glacial Indifference" panose="020B0604020202020204" charset="0"/>
              </a:rPr>
              <a:t>They are using rude or sexual language</a:t>
            </a:r>
          </a:p>
        </p:txBody>
      </p:sp>
      <p:sp>
        <p:nvSpPr>
          <p:cNvPr id="7" name="TextBox 6">
            <a:extLst>
              <a:ext uri="{FF2B5EF4-FFF2-40B4-BE49-F238E27FC236}">
                <a16:creationId xmlns:a16="http://schemas.microsoft.com/office/drawing/2014/main" id="{48A112AA-E3C6-A2C4-5911-C25D5F9C3CC7}"/>
              </a:ext>
            </a:extLst>
          </p:cNvPr>
          <p:cNvSpPr txBox="1"/>
          <p:nvPr/>
        </p:nvSpPr>
        <p:spPr>
          <a:xfrm>
            <a:off x="533400" y="6763716"/>
            <a:ext cx="5486400" cy="1323439"/>
          </a:xfrm>
          <a:prstGeom prst="rect">
            <a:avLst/>
          </a:prstGeom>
          <a:noFill/>
        </p:spPr>
        <p:txBody>
          <a:bodyPr wrap="square" rtlCol="0">
            <a:spAutoFit/>
          </a:bodyPr>
          <a:lstStyle/>
          <a:p>
            <a:r>
              <a:rPr lang="en-GB" sz="4000" b="1" dirty="0">
                <a:latin typeface="Glacial Indifference" panose="020B0604020202020204" charset="0"/>
              </a:rPr>
              <a:t>They are more quiet than usual</a:t>
            </a:r>
          </a:p>
        </p:txBody>
      </p:sp>
      <p:sp>
        <p:nvSpPr>
          <p:cNvPr id="8" name="TextBox 7">
            <a:extLst>
              <a:ext uri="{FF2B5EF4-FFF2-40B4-BE49-F238E27FC236}">
                <a16:creationId xmlns:a16="http://schemas.microsoft.com/office/drawing/2014/main" id="{CE71475A-9BF6-6B31-E9A7-88ABE11020DA}"/>
              </a:ext>
            </a:extLst>
          </p:cNvPr>
          <p:cNvSpPr txBox="1"/>
          <p:nvPr/>
        </p:nvSpPr>
        <p:spPr>
          <a:xfrm>
            <a:off x="633248" y="8439688"/>
            <a:ext cx="7848600" cy="1323439"/>
          </a:xfrm>
          <a:prstGeom prst="rect">
            <a:avLst/>
          </a:prstGeom>
          <a:noFill/>
        </p:spPr>
        <p:txBody>
          <a:bodyPr wrap="square" rtlCol="0">
            <a:spAutoFit/>
          </a:bodyPr>
          <a:lstStyle/>
          <a:p>
            <a:r>
              <a:rPr lang="en-GB" sz="4000" b="1" dirty="0">
                <a:solidFill>
                  <a:schemeClr val="tx2">
                    <a:lumMod val="60000"/>
                    <a:lumOff val="40000"/>
                  </a:schemeClr>
                </a:solidFill>
                <a:latin typeface="Glacial Indifference" panose="020B0604020202020204" charset="0"/>
              </a:rPr>
              <a:t>There have been changes in their behaviour or appearance</a:t>
            </a:r>
          </a:p>
        </p:txBody>
      </p:sp>
      <p:sp>
        <p:nvSpPr>
          <p:cNvPr id="9" name="TextBox 8">
            <a:extLst>
              <a:ext uri="{FF2B5EF4-FFF2-40B4-BE49-F238E27FC236}">
                <a16:creationId xmlns:a16="http://schemas.microsoft.com/office/drawing/2014/main" id="{471D4B8F-6BA4-C65C-92CC-1F8FE72D0DA7}"/>
              </a:ext>
            </a:extLst>
          </p:cNvPr>
          <p:cNvSpPr txBox="1"/>
          <p:nvPr/>
        </p:nvSpPr>
        <p:spPr>
          <a:xfrm>
            <a:off x="11201400" y="8439688"/>
            <a:ext cx="6487511" cy="1323439"/>
          </a:xfrm>
          <a:prstGeom prst="rect">
            <a:avLst/>
          </a:prstGeom>
          <a:noFill/>
        </p:spPr>
        <p:txBody>
          <a:bodyPr wrap="square" rtlCol="0">
            <a:spAutoFit/>
          </a:bodyPr>
          <a:lstStyle/>
          <a:p>
            <a:r>
              <a:rPr lang="en-GB" sz="4000" b="1" dirty="0">
                <a:solidFill>
                  <a:schemeClr val="tx2">
                    <a:lumMod val="60000"/>
                    <a:lumOff val="40000"/>
                  </a:schemeClr>
                </a:solidFill>
                <a:latin typeface="Glacial Indifference" panose="020B0604020202020204" charset="0"/>
              </a:rPr>
              <a:t>They tell you that they have been harmed</a:t>
            </a:r>
          </a:p>
        </p:txBody>
      </p:sp>
    </p:spTree>
    <p:extLst>
      <p:ext uri="{BB962C8B-B14F-4D97-AF65-F5344CB8AC3E}">
        <p14:creationId xmlns:p14="http://schemas.microsoft.com/office/powerpoint/2010/main" val="2120427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d2f9774-fea6-4991-a844-4915b7a2177b" xsi:nil="true"/>
    <lcf76f155ced4ddcb4097134ff3c332f xmlns="777a460e-ab86-49ea-80ab-7d0ad636c6e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40DF8882F4B04598037D57D416E8DB" ma:contentTypeVersion="19" ma:contentTypeDescription="Create a new document." ma:contentTypeScope="" ma:versionID="e7e82a4befd6324b5f08851903aa9922">
  <xsd:schema xmlns:xsd="http://www.w3.org/2001/XMLSchema" xmlns:xs="http://www.w3.org/2001/XMLSchema" xmlns:p="http://schemas.microsoft.com/office/2006/metadata/properties" xmlns:ns2="777a460e-ab86-49ea-80ab-7d0ad636c6e1" xmlns:ns3="bd2f9774-fea6-4991-a844-4915b7a2177b" targetNamespace="http://schemas.microsoft.com/office/2006/metadata/properties" ma:root="true" ma:fieldsID="37818c407aa311598b85ede073e69d70" ns2:_="" ns3:_="">
    <xsd:import namespace="777a460e-ab86-49ea-80ab-7d0ad636c6e1"/>
    <xsd:import namespace="bd2f9774-fea6-4991-a844-4915b7a217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7a460e-ab86-49ea-80ab-7d0ad636c6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782bff6-c124-446e-8a54-398a55c4b0f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2f9774-fea6-4991-a844-4915b7a2177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6e23e51-8d9c-42d6-9923-2f9a2de43f7f}" ma:internalName="TaxCatchAll" ma:showField="CatchAllData" ma:web="bd2f9774-fea6-4991-a844-4915b7a217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582733-A189-4700-A394-711D3021FA54}">
  <ds:schemaRefs>
    <ds:schemaRef ds:uri="http://schemas.openxmlformats.org/package/2006/metadata/core-properties"/>
    <ds:schemaRef ds:uri="http://purl.org/dc/dcmitype/"/>
    <ds:schemaRef ds:uri="http://schemas.microsoft.com/office/2006/documentManagement/types"/>
    <ds:schemaRef ds:uri="http://schemas.microsoft.com/office/2006/metadata/properties"/>
    <ds:schemaRef ds:uri="http://purl.org/dc/elements/1.1/"/>
    <ds:schemaRef ds:uri="http://purl.org/dc/terms/"/>
    <ds:schemaRef ds:uri="777a460e-ab86-49ea-80ab-7d0ad636c6e1"/>
    <ds:schemaRef ds:uri="http://schemas.microsoft.com/office/infopath/2007/PartnerControls"/>
    <ds:schemaRef ds:uri="bd2f9774-fea6-4991-a844-4915b7a2177b"/>
    <ds:schemaRef ds:uri="http://www.w3.org/XML/1998/namespace"/>
  </ds:schemaRefs>
</ds:datastoreItem>
</file>

<file path=customXml/itemProps2.xml><?xml version="1.0" encoding="utf-8"?>
<ds:datastoreItem xmlns:ds="http://schemas.openxmlformats.org/officeDocument/2006/customXml" ds:itemID="{E760E803-0EE9-4443-A22E-7922749F0F7C}">
  <ds:schemaRefs>
    <ds:schemaRef ds:uri="http://schemas.microsoft.com/sharepoint/v3/contenttype/forms"/>
  </ds:schemaRefs>
</ds:datastoreItem>
</file>

<file path=customXml/itemProps3.xml><?xml version="1.0" encoding="utf-8"?>
<ds:datastoreItem xmlns:ds="http://schemas.openxmlformats.org/officeDocument/2006/customXml" ds:itemID="{B10F1A09-7EC0-4539-91BD-64C7137F99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7a460e-ab86-49ea-80ab-7d0ad636c6e1"/>
    <ds:schemaRef ds:uri="bd2f9774-fea6-4991-a844-4915b7a217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139</TotalTime>
  <Words>667</Words>
  <Application>Microsoft Office PowerPoint</Application>
  <PresentationFormat>Custom</PresentationFormat>
  <Paragraphs>98</Paragraphs>
  <Slides>27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Glacial Indifference</vt:lpstr>
      <vt:lpstr>Calibri</vt:lpstr>
      <vt:lpstr>Wingdings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Junior Leaders Safegaurding PP</dc:title>
  <cp:lastModifiedBy>Niki Kenna</cp:lastModifiedBy>
  <cp:revision>2</cp:revision>
  <dcterms:created xsi:type="dcterms:W3CDTF">2006-08-16T00:00:00Z</dcterms:created>
  <dcterms:modified xsi:type="dcterms:W3CDTF">2026-04-24T09:18:17Z</dcterms:modified>
  <dc:identifier>DAG5ytHruls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0x010100BC40DF8882F4B04598037D57D416E8DB</vt:lpwstr>
  </property>
  <property fmtid="{D5CDD505-2E9C-101B-9397-08002B2CF9AE}" pid="3" name="MediaServiceImageTags">
    <vt:lpwstr/>
  </property>
</Properties>
</file>