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56" r:id="rId3"/>
    <p:sldId id="258" r:id="rId4"/>
    <p:sldId id="259" r:id="rId5"/>
    <p:sldId id="260" r:id="rId6"/>
    <p:sldId id="263" r:id="rId7"/>
    <p:sldId id="261" r:id="rId8"/>
    <p:sldId id="262"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2"/>
  </p:normalViewPr>
  <p:slideViewPr>
    <p:cSldViewPr snapToGrid="0">
      <p:cViewPr varScale="1">
        <p:scale>
          <a:sx n="90" d="100"/>
          <a:sy n="90" d="100"/>
        </p:scale>
        <p:origin x="232"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23449-92F9-894B-BB18-4D5C7CA4DFE4}" type="datetimeFigureOut">
              <a:rPr lang="en-US" smtClean="0"/>
              <a:t>11/28/24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6487D-47BB-EA40-B302-3F50EB7F900D}" type="slidenum">
              <a:rPr lang="en-US" smtClean="0"/>
              <a:t>‹#›</a:t>
            </a:fld>
            <a:endParaRPr lang="en-US"/>
          </a:p>
        </p:txBody>
      </p:sp>
    </p:spTree>
    <p:extLst>
      <p:ext uri="{BB962C8B-B14F-4D97-AF65-F5344CB8AC3E}">
        <p14:creationId xmlns:p14="http://schemas.microsoft.com/office/powerpoint/2010/main" val="367724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33483-3F39-89ED-7EFD-7474814D5D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D7BD93-5A4D-A40A-8D92-81BAD518D1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021FFEC-9B4A-8C7C-F3DC-EFF43600DFC3}"/>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47B58083-69B5-7163-E2F7-2B12F6301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860DC-7D43-0678-6C4C-5FB5E25D121F}"/>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3970836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3B42E-C70F-448F-5F0A-AB962EA847B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4C7D1E4-AB67-C1F0-99AF-DB167B8336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6122DD-EDF9-ABE5-5196-67FF33359699}"/>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78CCC48F-01D6-0798-D1E8-49693876E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A26D-B771-5D4E-4DC6-9F60AA3ED9B5}"/>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39031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6696-5D69-F0A6-B22D-01FFB51F1DD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5AAAC2-DDFA-F521-65F8-1F9AC7BF75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9A5D98-7E1C-49DF-BFB9-1BE4630D203F}"/>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C2650CBD-E053-3975-53D3-698E601A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A2849-2090-B4A9-9294-5ED34B87CC7C}"/>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188680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15D6-CF66-10CA-0028-1FBA5C5FC2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8E31AB-E6B3-E0BF-A3D4-5479B773C9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0E00A1-D476-A5CB-A04F-18DF9A4B7989}"/>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F6F9D9EB-750F-57C0-779C-511CDBAC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18B45-05DA-452F-3E73-42F1A0A8D4D5}"/>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152650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B722-CDAB-AB22-0B2F-841D40556F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ED1B0C9-D57F-0616-625A-3E52AD695F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06B206-9182-175C-059C-8D2D8DCB89CB}"/>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C0BC230D-F483-3894-89CD-9B200E531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FE81B-406F-8016-51CF-E335461E43A0}"/>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40205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D9ED-2B42-08F9-62AC-2AFBED6B15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FCC5A2-9CC0-3814-7959-1988B792EB2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2B7DA74-2498-80D7-7957-7F2312C2B5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D114A4C-99DE-C550-B7F8-8F7123B5E6DA}"/>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6" name="Footer Placeholder 5">
            <a:extLst>
              <a:ext uri="{FF2B5EF4-FFF2-40B4-BE49-F238E27FC236}">
                <a16:creationId xmlns:a16="http://schemas.microsoft.com/office/drawing/2014/main" id="{F690A8EA-CFAF-EBB6-8082-9218EA4BF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0F0F9-6A43-287E-D2ED-E896EB8D2535}"/>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181985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4A61-B09C-EB5D-DA7F-E42A14780A0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CD7F00-06CD-64C6-30B9-FE72EC3B7C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4ED1D8-FBDC-A166-093F-BD20FA5569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CFD561B-F370-EA84-4D61-FDDFF255F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A28F22-568C-D887-B79F-06AAA00183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11DA974-09E5-139D-82E1-0632CDF7F0FA}"/>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8" name="Footer Placeholder 7">
            <a:extLst>
              <a:ext uri="{FF2B5EF4-FFF2-40B4-BE49-F238E27FC236}">
                <a16:creationId xmlns:a16="http://schemas.microsoft.com/office/drawing/2014/main" id="{1AD2ACCA-17F1-B00E-A908-6ACEDBD805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54BC2-BA07-31BD-7B3F-8A2E8350A852}"/>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2497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0335-4762-8E05-A98E-C100480CC68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766C5A9-2401-FB3A-E6F6-76FB89FF44BC}"/>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4" name="Footer Placeholder 3">
            <a:extLst>
              <a:ext uri="{FF2B5EF4-FFF2-40B4-BE49-F238E27FC236}">
                <a16:creationId xmlns:a16="http://schemas.microsoft.com/office/drawing/2014/main" id="{1A2D8113-37ED-4767-8620-0782CF0F6C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A7B930-F91E-9F1F-1923-C2E55AE2CD61}"/>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10119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2B11F-950B-990B-AF22-A7558D37DDA1}"/>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3" name="Footer Placeholder 2">
            <a:extLst>
              <a:ext uri="{FF2B5EF4-FFF2-40B4-BE49-F238E27FC236}">
                <a16:creationId xmlns:a16="http://schemas.microsoft.com/office/drawing/2014/main" id="{B68D9F22-1C7E-AFD5-AE85-9E81EE3BCC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06BB01-4754-6C4B-2BDD-A9DC431F9920}"/>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96795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F072-2A69-598B-C83D-BA5AE3A03D7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A18F8BA-68EA-D3AA-47E1-74C6BE076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B804EAF-BFE0-D48E-49D0-7C9409549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26A666-A0B6-C383-E226-DECD5B0CFB2A}"/>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6" name="Footer Placeholder 5">
            <a:extLst>
              <a:ext uri="{FF2B5EF4-FFF2-40B4-BE49-F238E27FC236}">
                <a16:creationId xmlns:a16="http://schemas.microsoft.com/office/drawing/2014/main" id="{5E919D69-3530-1D08-15FE-B784D2433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AB84F-3ADF-6C28-4E60-8DE583255D2B}"/>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3660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5A70-6AB7-9495-CB19-5B5F741465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D89324A-BCA2-AA92-A771-E669D6C4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68D30-C23A-5653-B22C-76BB36D46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60123E-BF08-73D3-9B95-652BAF1FB8C7}"/>
              </a:ext>
            </a:extLst>
          </p:cNvPr>
          <p:cNvSpPr>
            <a:spLocks noGrp="1"/>
          </p:cNvSpPr>
          <p:nvPr>
            <p:ph type="dt" sz="half" idx="10"/>
          </p:nvPr>
        </p:nvSpPr>
        <p:spPr/>
        <p:txBody>
          <a:bodyPr/>
          <a:lstStyle/>
          <a:p>
            <a:fld id="{228FFA71-BB80-F04D-80C4-08EB9AFA3B36}" type="datetimeFigureOut">
              <a:rPr lang="en-US" smtClean="0"/>
              <a:t>11/28/24</a:t>
            </a:fld>
            <a:endParaRPr lang="en-US"/>
          </a:p>
        </p:txBody>
      </p:sp>
      <p:sp>
        <p:nvSpPr>
          <p:cNvPr id="6" name="Footer Placeholder 5">
            <a:extLst>
              <a:ext uri="{FF2B5EF4-FFF2-40B4-BE49-F238E27FC236}">
                <a16:creationId xmlns:a16="http://schemas.microsoft.com/office/drawing/2014/main" id="{C5651CFA-C60A-E7B7-287B-942AE0BF1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2A610-8ACA-45A9-0A2B-2B023FD7CFF4}"/>
              </a:ext>
            </a:extLst>
          </p:cNvPr>
          <p:cNvSpPr>
            <a:spLocks noGrp="1"/>
          </p:cNvSpPr>
          <p:nvPr>
            <p:ph type="sldNum" sz="quarter" idx="12"/>
          </p:nvPr>
        </p:nvSpPr>
        <p:spPr/>
        <p:txBody>
          <a:bodyPr/>
          <a:lstStyle/>
          <a:p>
            <a:fld id="{9D39C06C-CDED-0E49-B6FD-A96E39D686CB}" type="slidenum">
              <a:rPr lang="en-US" smtClean="0"/>
              <a:t>‹#›</a:t>
            </a:fld>
            <a:endParaRPr lang="en-US"/>
          </a:p>
        </p:txBody>
      </p:sp>
    </p:spTree>
    <p:extLst>
      <p:ext uri="{BB962C8B-B14F-4D97-AF65-F5344CB8AC3E}">
        <p14:creationId xmlns:p14="http://schemas.microsoft.com/office/powerpoint/2010/main" val="271535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6E30C-F242-877E-775A-143623955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778A48-E9F3-F52C-6C2D-B8E28BA23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D265CE-738C-F5ED-58D0-C9E40FC50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8FFA71-BB80-F04D-80C4-08EB9AFA3B36}" type="datetimeFigureOut">
              <a:rPr lang="en-US" smtClean="0"/>
              <a:t>11/28/24</a:t>
            </a:fld>
            <a:endParaRPr lang="en-US"/>
          </a:p>
        </p:txBody>
      </p:sp>
      <p:sp>
        <p:nvSpPr>
          <p:cNvPr id="5" name="Footer Placeholder 4">
            <a:extLst>
              <a:ext uri="{FF2B5EF4-FFF2-40B4-BE49-F238E27FC236}">
                <a16:creationId xmlns:a16="http://schemas.microsoft.com/office/drawing/2014/main" id="{08C7FB05-D23B-8DD9-BB23-A5072A9E1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F8DE89-BD54-1C06-7C99-2BF9A27077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39C06C-CDED-0E49-B6FD-A96E39D686CB}" type="slidenum">
              <a:rPr lang="en-US" smtClean="0"/>
              <a:t>‹#›</a:t>
            </a:fld>
            <a:endParaRPr lang="en-US"/>
          </a:p>
        </p:txBody>
      </p:sp>
    </p:spTree>
    <p:extLst>
      <p:ext uri="{BB962C8B-B14F-4D97-AF65-F5344CB8AC3E}">
        <p14:creationId xmlns:p14="http://schemas.microsoft.com/office/powerpoint/2010/main" val="1808897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3DBEB5C2-305C-64E6-276F-263BC6443873}"/>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FEAB1730-2AA6-E503-1648-9CB8E139457F}"/>
              </a:ext>
            </a:extLst>
          </p:cNvPr>
          <p:cNvSpPr/>
          <p:nvPr/>
        </p:nvSpPr>
        <p:spPr>
          <a:xfrm>
            <a:off x="2681442" y="1297394"/>
            <a:ext cx="6829113" cy="2800767"/>
          </a:xfrm>
          <a:prstGeom prst="rect">
            <a:avLst/>
          </a:prstGeom>
          <a:noFill/>
          <a:ln>
            <a:noFill/>
          </a:ln>
        </p:spPr>
        <p:txBody>
          <a:bodyPr wrap="none" lIns="91440" tIns="45720" rIns="91440" bIns="45720">
            <a:spAutoFit/>
          </a:bodyPr>
          <a:lstStyle/>
          <a:p>
            <a:pPr algn="ctr"/>
            <a:r>
              <a:rPr lang="en-GB" sz="8800" b="1"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OUR</a:t>
            </a:r>
            <a:r>
              <a:rPr lang="en-GB" sz="8800" b="1" dirty="0">
                <a:ln w="0"/>
                <a:solidFill>
                  <a:schemeClr val="tx1">
                    <a:lumMod val="85000"/>
                    <a:lumOff val="15000"/>
                  </a:schemeClr>
                </a:solidFill>
                <a:effectLst>
                  <a:outerShdw blurRad="38100" dist="19050" dir="2700000" algn="tl" rotWithShape="0">
                    <a:schemeClr val="dk1">
                      <a:alpha val="40000"/>
                    </a:schemeClr>
                  </a:outerShdw>
                </a:effectLst>
                <a:latin typeface="Myriad Pro" panose="020B0503030403020204" pitchFamily="34" charset="0"/>
              </a:rPr>
              <a:t> </a:t>
            </a:r>
            <a:r>
              <a:rPr lang="en-GB" sz="8800" b="1" cap="none" spc="0"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VISIONS</a:t>
            </a:r>
          </a:p>
          <a:p>
            <a:pPr algn="ctr"/>
            <a:r>
              <a:rPr lang="en-GB" sz="8800" b="1" cap="none" spc="0"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AND VALUES</a:t>
            </a:r>
          </a:p>
        </p:txBody>
      </p:sp>
      <p:sp>
        <p:nvSpPr>
          <p:cNvPr id="4" name="Rectangle 3">
            <a:extLst>
              <a:ext uri="{FF2B5EF4-FFF2-40B4-BE49-F238E27FC236}">
                <a16:creationId xmlns:a16="http://schemas.microsoft.com/office/drawing/2014/main" id="{ECA42D0F-513C-C804-921F-42F29B80F362}"/>
              </a:ext>
            </a:extLst>
          </p:cNvPr>
          <p:cNvSpPr/>
          <p:nvPr/>
        </p:nvSpPr>
        <p:spPr>
          <a:xfrm>
            <a:off x="1202672" y="3806280"/>
            <a:ext cx="9786654" cy="1754326"/>
          </a:xfrm>
          <a:prstGeom prst="rect">
            <a:avLst/>
          </a:prstGeom>
          <a:noFill/>
        </p:spPr>
        <p:txBody>
          <a:bodyPr wrap="none" lIns="91440" tIns="45720" rIns="91440" bIns="45720">
            <a:spAutoFit/>
          </a:bodyPr>
          <a:lstStyle/>
          <a:p>
            <a:pPr algn="ctr"/>
            <a:r>
              <a:rPr lang="en-GB" sz="5400" b="1" u="none" strike="noStrike" dirty="0">
                <a:solidFill>
                  <a:schemeClr val="tx1">
                    <a:lumMod val="75000"/>
                    <a:lumOff val="25000"/>
                  </a:schemeClr>
                </a:solidFill>
                <a:effectLst>
                  <a:outerShdw blurRad="50800" dist="38100" dir="2700000" algn="tl" rotWithShape="0">
                    <a:prstClr val="black">
                      <a:alpha val="40000"/>
                    </a:prstClr>
                  </a:outerShdw>
                </a:effectLst>
                <a:latin typeface="Myriad Pro Light" panose="020B0503030403020204" pitchFamily="34" charset="0"/>
              </a:rPr>
              <a:t>Growing healthy Churches</a:t>
            </a:r>
          </a:p>
          <a:p>
            <a:pPr algn="ctr"/>
            <a:r>
              <a:rPr lang="en-GB" sz="5400" b="1" u="none" strike="noStrike" dirty="0">
                <a:solidFill>
                  <a:schemeClr val="tx1">
                    <a:lumMod val="75000"/>
                    <a:lumOff val="25000"/>
                  </a:schemeClr>
                </a:solidFill>
                <a:effectLst>
                  <a:outerShdw blurRad="50800" dist="38100" dir="2700000" algn="tl" rotWithShape="0">
                    <a:prstClr val="black">
                      <a:alpha val="40000"/>
                    </a:prstClr>
                  </a:outerShdw>
                </a:effectLst>
                <a:latin typeface="Myriad Pro Light" panose="020B0503030403020204" pitchFamily="34" charset="0"/>
              </a:rPr>
              <a:t>in relationship for God's mission</a:t>
            </a:r>
          </a:p>
        </p:txBody>
      </p:sp>
    </p:spTree>
    <p:extLst>
      <p:ext uri="{BB962C8B-B14F-4D97-AF65-F5344CB8AC3E}">
        <p14:creationId xmlns:p14="http://schemas.microsoft.com/office/powerpoint/2010/main" val="2461476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person's face&#10;&#10;Description automatically generated">
            <a:extLst>
              <a:ext uri="{FF2B5EF4-FFF2-40B4-BE49-F238E27FC236}">
                <a16:creationId xmlns:a16="http://schemas.microsoft.com/office/drawing/2014/main" id="{86F72A55-A0E4-A496-C39A-F024FC8360AE}"/>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5" name="Oval 4">
            <a:extLst>
              <a:ext uri="{FF2B5EF4-FFF2-40B4-BE49-F238E27FC236}">
                <a16:creationId xmlns:a16="http://schemas.microsoft.com/office/drawing/2014/main" id="{9604A796-8C19-668E-EBBD-186DB2C8ECC5}"/>
              </a:ext>
            </a:extLst>
          </p:cNvPr>
          <p:cNvSpPr/>
          <p:nvPr/>
        </p:nvSpPr>
        <p:spPr>
          <a:xfrm>
            <a:off x="66341" y="768096"/>
            <a:ext cx="5321808" cy="5321808"/>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7D1EB2B-14AB-689B-3550-505BA633CED9}"/>
              </a:ext>
            </a:extLst>
          </p:cNvPr>
          <p:cNvSpPr txBox="1"/>
          <p:nvPr/>
        </p:nvSpPr>
        <p:spPr>
          <a:xfrm>
            <a:off x="574999" y="1736506"/>
            <a:ext cx="4304491" cy="3816429"/>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A movement of local churches supported by regional associations, colleges and specialist teams.</a:t>
            </a:r>
          </a:p>
          <a:p>
            <a:pPr algn="ctr"/>
            <a:r>
              <a:rPr lang="en-GB" sz="3200" b="1" dirty="0">
                <a:solidFill>
                  <a:schemeClr val="bg1"/>
                </a:solidFill>
                <a:latin typeface="Myriad Pro" panose="020B0503030403020204" pitchFamily="34" charset="0"/>
              </a:rPr>
              <a:t>Collectively known as BAPTISTS TOGETHER</a:t>
            </a:r>
            <a:endParaRPr lang="en-GB" sz="3200" b="1" dirty="0">
              <a:solidFill>
                <a:schemeClr val="bg1"/>
              </a:solidFill>
              <a:effectLst/>
              <a:latin typeface="Myriad Pro" panose="020B0503030403020204" pitchFamily="34" charset="0"/>
            </a:endParaRPr>
          </a:p>
          <a:p>
            <a:endParaRPr lang="en-US" dirty="0"/>
          </a:p>
        </p:txBody>
      </p:sp>
      <p:pic>
        <p:nvPicPr>
          <p:cNvPr id="7" name="Picture 6" descr="A group of women in a circle with logos&#10;&#10;Description automatically generated">
            <a:extLst>
              <a:ext uri="{FF2B5EF4-FFF2-40B4-BE49-F238E27FC236}">
                <a16:creationId xmlns:a16="http://schemas.microsoft.com/office/drawing/2014/main" id="{944B3089-5420-D223-AE73-204CD806BEEC}"/>
              </a:ext>
            </a:extLst>
          </p:cNvPr>
          <p:cNvPicPr>
            <a:picLocks noChangeAspect="1"/>
          </p:cNvPicPr>
          <p:nvPr/>
        </p:nvPicPr>
        <p:blipFill>
          <a:blip r:embed="rId3"/>
          <a:stretch>
            <a:fillRect/>
          </a:stretch>
        </p:blipFill>
        <p:spPr>
          <a:xfrm>
            <a:off x="5802886" y="-12879"/>
            <a:ext cx="7506415" cy="7315200"/>
          </a:xfrm>
          <a:prstGeom prst="rect">
            <a:avLst/>
          </a:prstGeom>
        </p:spPr>
      </p:pic>
      <p:pic>
        <p:nvPicPr>
          <p:cNvPr id="10" name="Picture 9" descr="A group of people smiling in a circle with logos&#10;&#10;Description automatically generated">
            <a:extLst>
              <a:ext uri="{FF2B5EF4-FFF2-40B4-BE49-F238E27FC236}">
                <a16:creationId xmlns:a16="http://schemas.microsoft.com/office/drawing/2014/main" id="{26333E20-3E2F-9944-6625-48B79B693CE5}"/>
              </a:ext>
            </a:extLst>
          </p:cNvPr>
          <p:cNvPicPr>
            <a:picLocks noChangeAspect="1"/>
          </p:cNvPicPr>
          <p:nvPr/>
        </p:nvPicPr>
        <p:blipFill>
          <a:blip r:embed="rId4"/>
          <a:stretch>
            <a:fillRect/>
          </a:stretch>
        </p:blipFill>
        <p:spPr>
          <a:xfrm>
            <a:off x="5294227" y="-718242"/>
            <a:ext cx="7506415" cy="7576242"/>
          </a:xfrm>
          <a:prstGeom prst="rect">
            <a:avLst/>
          </a:prstGeom>
        </p:spPr>
      </p:pic>
    </p:spTree>
    <p:extLst>
      <p:ext uri="{BB962C8B-B14F-4D97-AF65-F5344CB8AC3E}">
        <p14:creationId xmlns:p14="http://schemas.microsoft.com/office/powerpoint/2010/main" val="3720046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CF227-2B96-86A7-3F8A-39CD96C1FD0B}"/>
            </a:ext>
          </a:extLst>
        </p:cNvPr>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9D35EB9C-845C-6DAC-E910-6218F06AF33B}"/>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2DDBE23-5C15-403F-7D7B-3869DEFF6624}"/>
              </a:ext>
            </a:extLst>
          </p:cNvPr>
          <p:cNvSpPr txBox="1"/>
          <p:nvPr/>
        </p:nvSpPr>
        <p:spPr>
          <a:xfrm>
            <a:off x="217323" y="352657"/>
            <a:ext cx="5846779" cy="6463308"/>
          </a:xfrm>
          <a:prstGeom prst="rect">
            <a:avLst/>
          </a:prstGeom>
          <a:noFill/>
        </p:spPr>
        <p:txBody>
          <a:bodyPr wrap="square" rtlCol="0">
            <a:spAutoFit/>
          </a:bodyPr>
          <a:lstStyle/>
          <a:p>
            <a:pPr algn="ctr"/>
            <a:r>
              <a:rPr lang="en-GB" sz="3600" b="1" dirty="0">
                <a:solidFill>
                  <a:schemeClr val="tx2">
                    <a:lumMod val="50000"/>
                    <a:lumOff val="50000"/>
                  </a:schemeClr>
                </a:solidFill>
                <a:effectLst/>
                <a:latin typeface="Myriad Pro" panose="020B0503030403020204" pitchFamily="34" charset="0"/>
              </a:rPr>
              <a:t>The Declaration of Principle</a:t>
            </a:r>
            <a:br>
              <a:rPr lang="en-GB" dirty="0">
                <a:effectLst/>
                <a:latin typeface="Impact" panose="020B0806030902050204" pitchFamily="34" charset="0"/>
              </a:rPr>
            </a:br>
            <a:endParaRPr lang="en-GB" dirty="0">
              <a:effectLst/>
              <a:latin typeface="Impact" panose="020B0806030902050204" pitchFamily="34" charset="0"/>
            </a:endParaRPr>
          </a:p>
          <a:p>
            <a:r>
              <a:rPr lang="en-GB" b="1" dirty="0">
                <a:solidFill>
                  <a:schemeClr val="tx2">
                    <a:lumMod val="50000"/>
                    <a:lumOff val="50000"/>
                  </a:schemeClr>
                </a:solidFill>
                <a:effectLst/>
                <a:latin typeface="Myriad Pro Light" panose="020B0503030403020204" pitchFamily="34" charset="0"/>
              </a:rPr>
              <a:t>1. </a:t>
            </a:r>
            <a:r>
              <a:rPr lang="en-GB" b="1" dirty="0">
                <a:solidFill>
                  <a:schemeClr val="tx1">
                    <a:lumMod val="75000"/>
                    <a:lumOff val="25000"/>
                  </a:schemeClr>
                </a:solidFill>
                <a:effectLst/>
                <a:latin typeface="Myriad Pro Light" panose="020B0503030403020204" pitchFamily="34" charset="0"/>
              </a:rPr>
              <a:t>That our Lord and Saviour Jesus Christ, God manifest in the flesh, is the sole and absolute authority in all matters pertaining to faith and practice, as revealed in the Holy Scriptures, and that each Church has liberty, under the guidance of the Holy Spirit, to interpret and administer His laws.</a:t>
            </a:r>
          </a:p>
          <a:p>
            <a:br>
              <a:rPr lang="en-GB" b="1" dirty="0">
                <a:effectLst/>
                <a:latin typeface="Myriad Pro Light" panose="020B0503030403020204" pitchFamily="34" charset="0"/>
              </a:rPr>
            </a:br>
            <a:endParaRPr lang="en-GB" b="1" dirty="0">
              <a:effectLst/>
              <a:latin typeface="Myriad Pro Light" panose="020B0503030403020204" pitchFamily="34" charset="0"/>
            </a:endParaRPr>
          </a:p>
          <a:p>
            <a:r>
              <a:rPr lang="en-GB" b="1" dirty="0">
                <a:solidFill>
                  <a:schemeClr val="tx2">
                    <a:lumMod val="50000"/>
                    <a:lumOff val="50000"/>
                  </a:schemeClr>
                </a:solidFill>
                <a:effectLst/>
                <a:latin typeface="Myriad Pro Light" panose="020B0503030403020204" pitchFamily="34" charset="0"/>
              </a:rPr>
              <a:t>2. </a:t>
            </a:r>
            <a:r>
              <a:rPr lang="en-GB" b="1" dirty="0">
                <a:solidFill>
                  <a:schemeClr val="tx1">
                    <a:lumMod val="75000"/>
                    <a:lumOff val="25000"/>
                  </a:schemeClr>
                </a:solidFill>
                <a:effectLst/>
                <a:latin typeface="Myriad Pro Light" panose="020B0503030403020204" pitchFamily="34" charset="0"/>
              </a:rPr>
              <a:t>That Christian Baptism is the immersion in water into the Name of the Father, the Son, and the Holy Spirit, of those who have professed repentance towards God and faith in our Lord Jesus Christ who ‘died for our sins according to the Scriptures; was buried, and rose again the third day’.</a:t>
            </a:r>
          </a:p>
          <a:p>
            <a:br>
              <a:rPr lang="en-GB" b="1" dirty="0">
                <a:effectLst/>
                <a:latin typeface="Myriad Pro Light" panose="020B0503030403020204" pitchFamily="34" charset="0"/>
              </a:rPr>
            </a:br>
            <a:endParaRPr lang="en-GB" b="1" dirty="0">
              <a:effectLst/>
              <a:latin typeface="Myriad Pro Light" panose="020B0503030403020204" pitchFamily="34" charset="0"/>
            </a:endParaRPr>
          </a:p>
          <a:p>
            <a:r>
              <a:rPr lang="en-GB" b="1" dirty="0">
                <a:solidFill>
                  <a:schemeClr val="tx2">
                    <a:lumMod val="50000"/>
                    <a:lumOff val="50000"/>
                  </a:schemeClr>
                </a:solidFill>
                <a:effectLst/>
                <a:latin typeface="Myriad Pro Light" panose="020B0503030403020204" pitchFamily="34" charset="0"/>
              </a:rPr>
              <a:t>3. </a:t>
            </a:r>
            <a:r>
              <a:rPr lang="en-GB" b="1" dirty="0">
                <a:solidFill>
                  <a:schemeClr val="tx1">
                    <a:lumMod val="75000"/>
                    <a:lumOff val="25000"/>
                  </a:schemeClr>
                </a:solidFill>
                <a:effectLst/>
                <a:latin typeface="Myriad Pro Light" panose="020B0503030403020204" pitchFamily="34" charset="0"/>
              </a:rPr>
              <a:t>That it is the duty of every disciple to bear personal witness to the Gospel of Jesus Christ, and to take part in the evangelisation of the world. </a:t>
            </a:r>
          </a:p>
          <a:p>
            <a:endParaRPr lang="en-US" dirty="0"/>
          </a:p>
        </p:txBody>
      </p:sp>
      <p:sp>
        <p:nvSpPr>
          <p:cNvPr id="4" name="Oval 3">
            <a:extLst>
              <a:ext uri="{FF2B5EF4-FFF2-40B4-BE49-F238E27FC236}">
                <a16:creationId xmlns:a16="http://schemas.microsoft.com/office/drawing/2014/main" id="{D9BB0D7C-5BDC-A32D-182A-11C8EBDAB637}"/>
              </a:ext>
            </a:extLst>
          </p:cNvPr>
          <p:cNvSpPr/>
          <p:nvPr/>
        </p:nvSpPr>
        <p:spPr>
          <a:xfrm>
            <a:off x="6281405" y="768096"/>
            <a:ext cx="5321808" cy="5321808"/>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1F9586C-53DC-1D57-E6F2-9765ED2B4F5A}"/>
              </a:ext>
            </a:extLst>
          </p:cNvPr>
          <p:cNvSpPr txBox="1"/>
          <p:nvPr/>
        </p:nvSpPr>
        <p:spPr>
          <a:xfrm>
            <a:off x="6616327" y="1640324"/>
            <a:ext cx="4651963" cy="4308872"/>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The basis of Baptists Together gives local churches complete autonomy in their decision making.</a:t>
            </a:r>
          </a:p>
          <a:p>
            <a:pPr algn="ctr"/>
            <a:r>
              <a:rPr lang="en-GB" sz="3200" b="1" dirty="0">
                <a:solidFill>
                  <a:schemeClr val="bg1"/>
                </a:solidFill>
                <a:effectLst/>
                <a:latin typeface="Myriad Pro" panose="020B0503030403020204" pitchFamily="34" charset="0"/>
              </a:rPr>
              <a:t>There is no organisational</a:t>
            </a:r>
          </a:p>
          <a:p>
            <a:pPr algn="ctr"/>
            <a:r>
              <a:rPr lang="en-GB" sz="3200" b="1" dirty="0">
                <a:solidFill>
                  <a:schemeClr val="bg1"/>
                </a:solidFill>
                <a:effectLst/>
                <a:latin typeface="Myriad Pro" panose="020B0503030403020204" pitchFamily="34" charset="0"/>
              </a:rPr>
              <a:t>hierarchy</a:t>
            </a:r>
          </a:p>
          <a:p>
            <a:endParaRPr lang="en-US" dirty="0"/>
          </a:p>
        </p:txBody>
      </p:sp>
    </p:spTree>
    <p:extLst>
      <p:ext uri="{BB962C8B-B14F-4D97-AF65-F5344CB8AC3E}">
        <p14:creationId xmlns:p14="http://schemas.microsoft.com/office/powerpoint/2010/main" val="250154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4832F-C62B-00E3-4C5D-6BE98885D4A4}"/>
            </a:ext>
          </a:extLst>
        </p:cNvPr>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3B5BD07F-3D9D-5243-3D8A-0C6595F139C3}"/>
              </a:ext>
            </a:extLst>
          </p:cNvPr>
          <p:cNvPicPr>
            <a:picLocks noChangeAspect="1"/>
          </p:cNvPicPr>
          <p:nvPr/>
        </p:nvPicPr>
        <p:blipFill>
          <a:blip r:embed="rId2">
            <a:alphaModFix amt="75000"/>
          </a:blip>
          <a:srcRect b="19"/>
          <a:stretch/>
        </p:blipFill>
        <p:spPr>
          <a:xfrm>
            <a:off x="20" y="1282"/>
            <a:ext cx="12191980" cy="6856718"/>
          </a:xfrm>
          <a:prstGeom prst="rect">
            <a:avLst/>
          </a:prstGeom>
        </p:spPr>
      </p:pic>
      <p:pic>
        <p:nvPicPr>
          <p:cNvPr id="3" name="Picture 2" descr="A circular design with logos&#10;&#10;Description automatically generated with medium confidence">
            <a:extLst>
              <a:ext uri="{FF2B5EF4-FFF2-40B4-BE49-F238E27FC236}">
                <a16:creationId xmlns:a16="http://schemas.microsoft.com/office/drawing/2014/main" id="{B97ED5AF-E684-1BE9-E11F-1BCFACF6070A}"/>
              </a:ext>
            </a:extLst>
          </p:cNvPr>
          <p:cNvPicPr>
            <a:picLocks noChangeAspect="1"/>
          </p:cNvPicPr>
          <p:nvPr/>
        </p:nvPicPr>
        <p:blipFill>
          <a:blip r:embed="rId3"/>
          <a:stretch>
            <a:fillRect/>
          </a:stretch>
        </p:blipFill>
        <p:spPr>
          <a:xfrm>
            <a:off x="5802887" y="-12879"/>
            <a:ext cx="7506415" cy="7315200"/>
          </a:xfrm>
          <a:prstGeom prst="rect">
            <a:avLst/>
          </a:prstGeom>
        </p:spPr>
      </p:pic>
      <p:sp>
        <p:nvSpPr>
          <p:cNvPr id="4" name="Oval 3">
            <a:extLst>
              <a:ext uri="{FF2B5EF4-FFF2-40B4-BE49-F238E27FC236}">
                <a16:creationId xmlns:a16="http://schemas.microsoft.com/office/drawing/2014/main" id="{DAB4AC8C-17C4-4C49-8156-FFED40A42CAD}"/>
              </a:ext>
            </a:extLst>
          </p:cNvPr>
          <p:cNvSpPr/>
          <p:nvPr/>
        </p:nvSpPr>
        <p:spPr>
          <a:xfrm>
            <a:off x="66341" y="768096"/>
            <a:ext cx="5321808" cy="5321808"/>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9AA41CA-6167-5AFE-1A87-C52764945F4B}"/>
              </a:ext>
            </a:extLst>
          </p:cNvPr>
          <p:cNvSpPr txBox="1"/>
          <p:nvPr/>
        </p:nvSpPr>
        <p:spPr>
          <a:xfrm>
            <a:off x="574999" y="1302751"/>
            <a:ext cx="4304491" cy="4801314"/>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Local churches, associations, colleges and specialist teams contribute to the shared national life through the </a:t>
            </a:r>
          </a:p>
          <a:p>
            <a:pPr algn="ctr"/>
            <a:r>
              <a:rPr lang="en-GB" sz="3200" b="1" dirty="0">
                <a:solidFill>
                  <a:schemeClr val="bg1"/>
                </a:solidFill>
                <a:effectLst/>
                <a:latin typeface="Myriad Pro" panose="020B0503030403020204" pitchFamily="34" charset="0"/>
              </a:rPr>
              <a:t>BAPTIST UNION OF GREAT BRITAIN charity</a:t>
            </a:r>
          </a:p>
          <a:p>
            <a:endParaRPr lang="en-US" dirty="0"/>
          </a:p>
        </p:txBody>
      </p:sp>
      <p:pic>
        <p:nvPicPr>
          <p:cNvPr id="7" name="Picture 6" descr="A circular design with logos&#10;&#10;Description automatically generated with medium confidence">
            <a:extLst>
              <a:ext uri="{FF2B5EF4-FFF2-40B4-BE49-F238E27FC236}">
                <a16:creationId xmlns:a16="http://schemas.microsoft.com/office/drawing/2014/main" id="{558DA5BB-C5E1-C61A-02A9-A0FAD99885BA}"/>
              </a:ext>
            </a:extLst>
          </p:cNvPr>
          <p:cNvPicPr>
            <a:picLocks noChangeAspect="1"/>
          </p:cNvPicPr>
          <p:nvPr/>
        </p:nvPicPr>
        <p:blipFill>
          <a:blip r:embed="rId4"/>
          <a:stretch>
            <a:fillRect/>
          </a:stretch>
        </p:blipFill>
        <p:spPr>
          <a:xfrm>
            <a:off x="5289140" y="-718242"/>
            <a:ext cx="7506415" cy="7576242"/>
          </a:xfrm>
          <a:prstGeom prst="rect">
            <a:avLst/>
          </a:prstGeom>
        </p:spPr>
      </p:pic>
    </p:spTree>
    <p:extLst>
      <p:ext uri="{BB962C8B-B14F-4D97-AF65-F5344CB8AC3E}">
        <p14:creationId xmlns:p14="http://schemas.microsoft.com/office/powerpoint/2010/main" val="173196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36B74-7B1E-DD69-9BBC-DCF619DABE30}"/>
            </a:ext>
          </a:extLst>
        </p:cNvPr>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461344D8-1A81-8E65-E13E-C6D3083BEED7}"/>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Oval 2">
            <a:extLst>
              <a:ext uri="{FF2B5EF4-FFF2-40B4-BE49-F238E27FC236}">
                <a16:creationId xmlns:a16="http://schemas.microsoft.com/office/drawing/2014/main" id="{B6148292-8722-4363-473D-7E5BDC754E2A}"/>
              </a:ext>
            </a:extLst>
          </p:cNvPr>
          <p:cNvSpPr/>
          <p:nvPr/>
        </p:nvSpPr>
        <p:spPr>
          <a:xfrm>
            <a:off x="7301530" y="1020722"/>
            <a:ext cx="4816555" cy="4816555"/>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9AA2AFF-C288-4B13-41B1-290D5D78DF16}"/>
              </a:ext>
            </a:extLst>
          </p:cNvPr>
          <p:cNvSpPr txBox="1"/>
          <p:nvPr/>
        </p:nvSpPr>
        <p:spPr>
          <a:xfrm>
            <a:off x="7621569" y="2013227"/>
            <a:ext cx="4176475" cy="2831544"/>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Governance and organisational structure for the Baptist Union of Great Britain charity</a:t>
            </a:r>
          </a:p>
          <a:p>
            <a:endParaRPr lang="en-US" dirty="0"/>
          </a:p>
        </p:txBody>
      </p:sp>
      <p:pic>
        <p:nvPicPr>
          <p:cNvPr id="5" name="Picture 4" descr="A group of colorful gears with text&#10;&#10;Description automatically generated">
            <a:extLst>
              <a:ext uri="{FF2B5EF4-FFF2-40B4-BE49-F238E27FC236}">
                <a16:creationId xmlns:a16="http://schemas.microsoft.com/office/drawing/2014/main" id="{4091A4EF-51E4-C64E-D238-AEB42FE8E962}"/>
              </a:ext>
            </a:extLst>
          </p:cNvPr>
          <p:cNvPicPr>
            <a:picLocks noChangeAspect="1"/>
          </p:cNvPicPr>
          <p:nvPr/>
        </p:nvPicPr>
        <p:blipFill>
          <a:blip r:embed="rId3"/>
          <a:stretch>
            <a:fillRect/>
          </a:stretch>
        </p:blipFill>
        <p:spPr>
          <a:xfrm>
            <a:off x="-719573" y="-565236"/>
            <a:ext cx="8021103" cy="7988470"/>
          </a:xfrm>
          <a:prstGeom prst="rect">
            <a:avLst/>
          </a:prstGeom>
        </p:spPr>
      </p:pic>
    </p:spTree>
    <p:extLst>
      <p:ext uri="{BB962C8B-B14F-4D97-AF65-F5344CB8AC3E}">
        <p14:creationId xmlns:p14="http://schemas.microsoft.com/office/powerpoint/2010/main" val="363511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C1D52564-5389-3A6F-B16B-52A275CAB147}"/>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Oval 2">
            <a:extLst>
              <a:ext uri="{FF2B5EF4-FFF2-40B4-BE49-F238E27FC236}">
                <a16:creationId xmlns:a16="http://schemas.microsoft.com/office/drawing/2014/main" id="{B499C331-0B15-1D8A-8E16-1CB953D14D49}"/>
              </a:ext>
            </a:extLst>
          </p:cNvPr>
          <p:cNvSpPr/>
          <p:nvPr/>
        </p:nvSpPr>
        <p:spPr>
          <a:xfrm>
            <a:off x="66341" y="1014984"/>
            <a:ext cx="4828032" cy="4828032"/>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F2C84C6-BAC1-5F6E-9624-30B3B016E1A7}"/>
              </a:ext>
            </a:extLst>
          </p:cNvPr>
          <p:cNvSpPr txBox="1"/>
          <p:nvPr/>
        </p:nvSpPr>
        <p:spPr>
          <a:xfrm>
            <a:off x="370188" y="1996946"/>
            <a:ext cx="4220338" cy="3046988"/>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Four areas of shared national work enabling us to grow healthy churches in relationship for</a:t>
            </a:r>
          </a:p>
          <a:p>
            <a:pPr algn="ctr"/>
            <a:r>
              <a:rPr lang="en-GB" sz="3200" b="1" dirty="0">
                <a:solidFill>
                  <a:schemeClr val="bg1"/>
                </a:solidFill>
                <a:effectLst/>
                <a:latin typeface="Myriad Pro" panose="020B0503030403020204" pitchFamily="34" charset="0"/>
              </a:rPr>
              <a:t>God’s Mission</a:t>
            </a:r>
          </a:p>
        </p:txBody>
      </p:sp>
      <p:pic>
        <p:nvPicPr>
          <p:cNvPr id="5" name="Picture 4" descr="A circle with text on it&#10;&#10;Description automatically generated">
            <a:extLst>
              <a:ext uri="{FF2B5EF4-FFF2-40B4-BE49-F238E27FC236}">
                <a16:creationId xmlns:a16="http://schemas.microsoft.com/office/drawing/2014/main" id="{A8D870ED-F1F7-5DE6-A632-0630FD55CC4D}"/>
              </a:ext>
            </a:extLst>
          </p:cNvPr>
          <p:cNvPicPr>
            <a:picLocks noChangeAspect="1"/>
          </p:cNvPicPr>
          <p:nvPr/>
        </p:nvPicPr>
        <p:blipFill>
          <a:blip r:embed="rId3"/>
          <a:stretch>
            <a:fillRect/>
          </a:stretch>
        </p:blipFill>
        <p:spPr>
          <a:xfrm>
            <a:off x="5322523" y="0"/>
            <a:ext cx="6858000" cy="6858000"/>
          </a:xfrm>
          <a:prstGeom prst="rect">
            <a:avLst/>
          </a:prstGeom>
        </p:spPr>
      </p:pic>
    </p:spTree>
    <p:extLst>
      <p:ext uri="{BB962C8B-B14F-4D97-AF65-F5344CB8AC3E}">
        <p14:creationId xmlns:p14="http://schemas.microsoft.com/office/powerpoint/2010/main" val="139793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D8469-DF69-2A40-CE71-CBC53773832F}"/>
            </a:ext>
          </a:extLst>
        </p:cNvPr>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860867EF-8802-E2E7-7494-BA548BB943E2}"/>
              </a:ext>
            </a:extLst>
          </p:cNvPr>
          <p:cNvPicPr>
            <a:picLocks noChangeAspect="1"/>
          </p:cNvPicPr>
          <p:nvPr/>
        </p:nvPicPr>
        <p:blipFill>
          <a:blip r:embed="rId2">
            <a:alphaModFix amt="75000"/>
          </a:blip>
          <a:srcRect b="19"/>
          <a:stretch/>
        </p:blipFill>
        <p:spPr>
          <a:xfrm>
            <a:off x="20" y="1282"/>
            <a:ext cx="12191980" cy="6856718"/>
          </a:xfrm>
          <a:prstGeom prst="rect">
            <a:avLst/>
          </a:prstGeom>
        </p:spPr>
      </p:pic>
      <p:pic>
        <p:nvPicPr>
          <p:cNvPr id="3" name="Picture 2" descr="A group of colorful circles with white text&#10;&#10;Description automatically generated">
            <a:extLst>
              <a:ext uri="{FF2B5EF4-FFF2-40B4-BE49-F238E27FC236}">
                <a16:creationId xmlns:a16="http://schemas.microsoft.com/office/drawing/2014/main" id="{2DA3AA6A-7AFB-C719-5B93-B37112507FB2}"/>
              </a:ext>
            </a:extLst>
          </p:cNvPr>
          <p:cNvPicPr>
            <a:picLocks noChangeAspect="1"/>
          </p:cNvPicPr>
          <p:nvPr/>
        </p:nvPicPr>
        <p:blipFill>
          <a:blip r:embed="rId3"/>
          <a:stretch>
            <a:fillRect/>
          </a:stretch>
        </p:blipFill>
        <p:spPr>
          <a:xfrm>
            <a:off x="2572911" y="0"/>
            <a:ext cx="7046177" cy="6858000"/>
          </a:xfrm>
          <a:prstGeom prst="rect">
            <a:avLst/>
          </a:prstGeom>
        </p:spPr>
      </p:pic>
    </p:spTree>
    <p:extLst>
      <p:ext uri="{BB962C8B-B14F-4D97-AF65-F5344CB8AC3E}">
        <p14:creationId xmlns:p14="http://schemas.microsoft.com/office/powerpoint/2010/main" val="946920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DCEB9CAC-4167-C257-9772-5D2AD4855F32}"/>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Oval 2">
            <a:extLst>
              <a:ext uri="{FF2B5EF4-FFF2-40B4-BE49-F238E27FC236}">
                <a16:creationId xmlns:a16="http://schemas.microsoft.com/office/drawing/2014/main" id="{8FDE68EB-EED0-3EDC-C43E-E479A52B6061}"/>
              </a:ext>
            </a:extLst>
          </p:cNvPr>
          <p:cNvSpPr/>
          <p:nvPr/>
        </p:nvSpPr>
        <p:spPr>
          <a:xfrm>
            <a:off x="66341" y="768096"/>
            <a:ext cx="5321808" cy="5321808"/>
          </a:xfrm>
          <a:prstGeom prst="ellipse">
            <a:avLst/>
          </a:prstGeom>
          <a:solidFill>
            <a:srgbClr val="F4C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3867FB1-C9E2-183A-156C-4DB1C640801B}"/>
              </a:ext>
            </a:extLst>
          </p:cNvPr>
          <p:cNvSpPr txBox="1"/>
          <p:nvPr/>
        </p:nvSpPr>
        <p:spPr>
          <a:xfrm>
            <a:off x="401263" y="2167032"/>
            <a:ext cx="4651963" cy="2554545"/>
          </a:xfrm>
          <a:prstGeom prst="rect">
            <a:avLst/>
          </a:prstGeom>
          <a:noFill/>
        </p:spPr>
        <p:txBody>
          <a:bodyPr wrap="square" rtlCol="0">
            <a:spAutoFit/>
          </a:bodyPr>
          <a:lstStyle/>
          <a:p>
            <a:pPr algn="ctr"/>
            <a:r>
              <a:rPr lang="en-GB" sz="3200" b="1" dirty="0">
                <a:solidFill>
                  <a:schemeClr val="bg1"/>
                </a:solidFill>
                <a:effectLst/>
                <a:latin typeface="Myriad Pro" panose="020B0503030403020204" pitchFamily="34" charset="0"/>
              </a:rPr>
              <a:t>Baptists Together is committed to intentionally developing a culture where we...</a:t>
            </a:r>
          </a:p>
        </p:txBody>
      </p:sp>
      <p:pic>
        <p:nvPicPr>
          <p:cNvPr id="5" name="Picture 4" descr="A diagram of different colored circles&#10;&#10;Description automatically generated">
            <a:extLst>
              <a:ext uri="{FF2B5EF4-FFF2-40B4-BE49-F238E27FC236}">
                <a16:creationId xmlns:a16="http://schemas.microsoft.com/office/drawing/2014/main" id="{6F572A8D-B51C-CE35-A150-1F12C611E324}"/>
              </a:ext>
            </a:extLst>
          </p:cNvPr>
          <p:cNvPicPr>
            <a:picLocks noChangeAspect="1"/>
          </p:cNvPicPr>
          <p:nvPr/>
        </p:nvPicPr>
        <p:blipFill>
          <a:blip r:embed="rId3"/>
          <a:stretch>
            <a:fillRect/>
          </a:stretch>
        </p:blipFill>
        <p:spPr>
          <a:xfrm>
            <a:off x="5614736" y="-1"/>
            <a:ext cx="5559231" cy="6888613"/>
          </a:xfrm>
          <a:prstGeom prst="rect">
            <a:avLst/>
          </a:prstGeom>
        </p:spPr>
      </p:pic>
    </p:spTree>
    <p:extLst>
      <p:ext uri="{BB962C8B-B14F-4D97-AF65-F5344CB8AC3E}">
        <p14:creationId xmlns:p14="http://schemas.microsoft.com/office/powerpoint/2010/main" val="129814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B1C3-C0EC-3DEA-26FA-12ABB4475603}"/>
            </a:ext>
          </a:extLst>
        </p:cNvPr>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CF5FF847-873E-F3BD-64FB-00749B23FFD6}"/>
              </a:ext>
            </a:extLst>
          </p:cNvPr>
          <p:cNvPicPr>
            <a:picLocks noChangeAspect="1"/>
          </p:cNvPicPr>
          <p:nvPr/>
        </p:nvPicPr>
        <p:blipFill>
          <a:blip r:embed="rId2">
            <a:alphaModFix amt="75000"/>
          </a:blip>
          <a:srcRect b="19"/>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05FEEB63-0B87-94EF-965A-3D449F13BC43}"/>
              </a:ext>
            </a:extLst>
          </p:cNvPr>
          <p:cNvSpPr/>
          <p:nvPr/>
        </p:nvSpPr>
        <p:spPr>
          <a:xfrm>
            <a:off x="2681442" y="1297394"/>
            <a:ext cx="6829113" cy="2800767"/>
          </a:xfrm>
          <a:prstGeom prst="rect">
            <a:avLst/>
          </a:prstGeom>
          <a:noFill/>
          <a:ln>
            <a:noFill/>
          </a:ln>
        </p:spPr>
        <p:txBody>
          <a:bodyPr wrap="none" lIns="91440" tIns="45720" rIns="91440" bIns="45720">
            <a:spAutoFit/>
          </a:bodyPr>
          <a:lstStyle/>
          <a:p>
            <a:pPr algn="ctr"/>
            <a:r>
              <a:rPr lang="en-GB" sz="8800" b="1"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OUR</a:t>
            </a:r>
            <a:r>
              <a:rPr lang="en-GB" sz="8800" b="1" dirty="0">
                <a:ln w="0"/>
                <a:solidFill>
                  <a:schemeClr val="tx1">
                    <a:lumMod val="85000"/>
                    <a:lumOff val="15000"/>
                  </a:schemeClr>
                </a:solidFill>
                <a:effectLst>
                  <a:outerShdw blurRad="38100" dist="19050" dir="2700000" algn="tl" rotWithShape="0">
                    <a:schemeClr val="dk1">
                      <a:alpha val="40000"/>
                    </a:schemeClr>
                  </a:outerShdw>
                </a:effectLst>
                <a:latin typeface="Myriad Pro" panose="020B0503030403020204" pitchFamily="34" charset="0"/>
              </a:rPr>
              <a:t> </a:t>
            </a:r>
            <a:r>
              <a:rPr lang="en-GB" sz="8800" b="1" cap="none" spc="0"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VISIONS</a:t>
            </a:r>
          </a:p>
          <a:p>
            <a:pPr algn="ctr"/>
            <a:r>
              <a:rPr lang="en-GB" sz="8800" b="1" cap="none" spc="0" dirty="0">
                <a:ln w="0"/>
                <a:solidFill>
                  <a:schemeClr val="tx1">
                    <a:lumMod val="75000"/>
                    <a:lumOff val="25000"/>
                  </a:schemeClr>
                </a:solidFill>
                <a:effectLst>
                  <a:outerShdw blurRad="38100" dist="19050" dir="2700000" algn="tl" rotWithShape="0">
                    <a:schemeClr val="dk1">
                      <a:alpha val="40000"/>
                    </a:schemeClr>
                  </a:outerShdw>
                </a:effectLst>
                <a:latin typeface="Myriad Pro" panose="020B0503030403020204" pitchFamily="34" charset="0"/>
              </a:rPr>
              <a:t>AND VALUES</a:t>
            </a:r>
          </a:p>
        </p:txBody>
      </p:sp>
      <p:sp>
        <p:nvSpPr>
          <p:cNvPr id="4" name="Rectangle 3">
            <a:extLst>
              <a:ext uri="{FF2B5EF4-FFF2-40B4-BE49-F238E27FC236}">
                <a16:creationId xmlns:a16="http://schemas.microsoft.com/office/drawing/2014/main" id="{C87E8727-81C2-C37F-EE9C-29CABBBFD326}"/>
              </a:ext>
            </a:extLst>
          </p:cNvPr>
          <p:cNvSpPr/>
          <p:nvPr/>
        </p:nvSpPr>
        <p:spPr>
          <a:xfrm>
            <a:off x="1202672" y="3806280"/>
            <a:ext cx="9786654" cy="1754326"/>
          </a:xfrm>
          <a:prstGeom prst="rect">
            <a:avLst/>
          </a:prstGeom>
          <a:noFill/>
        </p:spPr>
        <p:txBody>
          <a:bodyPr wrap="none" lIns="91440" tIns="45720" rIns="91440" bIns="45720">
            <a:spAutoFit/>
          </a:bodyPr>
          <a:lstStyle/>
          <a:p>
            <a:pPr algn="ctr"/>
            <a:r>
              <a:rPr lang="en-GB" sz="5400" b="1" u="none" strike="noStrike" dirty="0">
                <a:solidFill>
                  <a:schemeClr val="tx1">
                    <a:lumMod val="75000"/>
                    <a:lumOff val="25000"/>
                  </a:schemeClr>
                </a:solidFill>
                <a:effectLst>
                  <a:outerShdw blurRad="50800" dist="38100" dir="2700000" algn="tl" rotWithShape="0">
                    <a:prstClr val="black">
                      <a:alpha val="40000"/>
                    </a:prstClr>
                  </a:outerShdw>
                </a:effectLst>
                <a:latin typeface="Myriad Pro Light" panose="020B0503030403020204" pitchFamily="34" charset="0"/>
              </a:rPr>
              <a:t>Growing healthy Churches</a:t>
            </a:r>
          </a:p>
          <a:p>
            <a:pPr algn="ctr"/>
            <a:r>
              <a:rPr lang="en-GB" sz="5400" b="1" u="none" strike="noStrike" dirty="0">
                <a:solidFill>
                  <a:schemeClr val="tx1">
                    <a:lumMod val="75000"/>
                    <a:lumOff val="25000"/>
                  </a:schemeClr>
                </a:solidFill>
                <a:effectLst>
                  <a:outerShdw blurRad="50800" dist="38100" dir="2700000" algn="tl" rotWithShape="0">
                    <a:prstClr val="black">
                      <a:alpha val="40000"/>
                    </a:prstClr>
                  </a:outerShdw>
                </a:effectLst>
                <a:latin typeface="Myriad Pro Light" panose="020B0503030403020204" pitchFamily="34" charset="0"/>
              </a:rPr>
              <a:t>in relationship for God's mission</a:t>
            </a:r>
          </a:p>
        </p:txBody>
      </p:sp>
    </p:spTree>
    <p:extLst>
      <p:ext uri="{BB962C8B-B14F-4D97-AF65-F5344CB8AC3E}">
        <p14:creationId xmlns:p14="http://schemas.microsoft.com/office/powerpoint/2010/main" val="134259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TotalTime>
  <Words>288</Words>
  <Application>Microsoft Macintosh PowerPoint</Application>
  <PresentationFormat>Widescreen</PresentationFormat>
  <Paragraphs>25</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Impact</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 Gale</dc:creator>
  <cp:lastModifiedBy>Mat Gale</cp:lastModifiedBy>
  <cp:revision>4</cp:revision>
  <dcterms:created xsi:type="dcterms:W3CDTF">2024-11-06T12:20:35Z</dcterms:created>
  <dcterms:modified xsi:type="dcterms:W3CDTF">2024-11-28T10:29:17Z</dcterms:modified>
</cp:coreProperties>
</file>