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60" r:id="rId5"/>
    <p:sldId id="330" r:id="rId6"/>
    <p:sldId id="331" r:id="rId7"/>
    <p:sldId id="364" r:id="rId8"/>
    <p:sldId id="362" r:id="rId9"/>
    <p:sldId id="365" r:id="rId10"/>
    <p:sldId id="332" r:id="rId11"/>
    <p:sldId id="366" r:id="rId12"/>
    <p:sldId id="346" r:id="rId13"/>
    <p:sldId id="347" r:id="rId14"/>
    <p:sldId id="348" r:id="rId15"/>
    <p:sldId id="349" r:id="rId16"/>
    <p:sldId id="350" r:id="rId17"/>
    <p:sldId id="351" r:id="rId18"/>
    <p:sldId id="359" r:id="rId19"/>
    <p:sldId id="360" r:id="rId20"/>
    <p:sldId id="361" r:id="rId21"/>
  </p:sldIdLst>
  <p:sldSz cx="9144000" cy="6858000" type="screen4x3"/>
  <p:notesSz cx="9926638" cy="6797675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2" userDrawn="1">
          <p15:clr>
            <a:srgbClr val="A4A3A4"/>
          </p15:clr>
        </p15:guide>
        <p15:guide id="2" pos="312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521" autoAdjust="0"/>
  </p:normalViewPr>
  <p:slideViewPr>
    <p:cSldViewPr snapToGrid="0" snapToObjects="1">
      <p:cViewPr varScale="1">
        <p:scale>
          <a:sx n="108" d="100"/>
          <a:sy n="108" d="100"/>
        </p:scale>
        <p:origin x="130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91" d="100"/>
          <a:sy n="91" d="100"/>
        </p:scale>
        <p:origin x="3786" y="96"/>
      </p:cViewPr>
      <p:guideLst>
        <p:guide orient="horz" pos="2142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418CB06-5FFC-427A-8469-D39FFC716D0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2401" cy="341251"/>
          </a:xfrm>
          <a:prstGeom prst="rect">
            <a:avLst/>
          </a:prstGeom>
        </p:spPr>
        <p:txBody>
          <a:bodyPr vert="horz" lIns="91417" tIns="45708" rIns="91417" bIns="45708" rtlCol="0"/>
          <a:lstStyle>
            <a:lvl1pPr algn="l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3BB74A-B8C6-4E94-9B19-707AEB4E73F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1898" y="1"/>
            <a:ext cx="4302400" cy="341251"/>
          </a:xfrm>
          <a:prstGeom prst="rect">
            <a:avLst/>
          </a:prstGeom>
        </p:spPr>
        <p:txBody>
          <a:bodyPr vert="horz" lIns="91417" tIns="45708" rIns="91417" bIns="45708" rtlCol="0"/>
          <a:lstStyle>
            <a:lvl1pPr algn="r">
              <a:defRPr sz="1200"/>
            </a:lvl1pPr>
          </a:lstStyle>
          <a:p>
            <a:pPr>
              <a:defRPr/>
            </a:pPr>
            <a:fld id="{9D0FFA89-C2FC-49C0-8F99-838925B52E33}" type="datetimeFigureOut">
              <a:rPr lang="en-GB"/>
              <a:pPr>
                <a:defRPr/>
              </a:pPr>
              <a:t>25/03/2019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49D314-3A6E-4BB8-94AF-62FB078113E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6456424"/>
            <a:ext cx="4302401" cy="341251"/>
          </a:xfrm>
          <a:prstGeom prst="rect">
            <a:avLst/>
          </a:prstGeom>
        </p:spPr>
        <p:txBody>
          <a:bodyPr vert="horz" lIns="91417" tIns="45708" rIns="91417" bIns="4570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052AE3-EA04-4DC0-AB56-D45C3DC28B7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1898" y="6456424"/>
            <a:ext cx="4302400" cy="341251"/>
          </a:xfrm>
          <a:prstGeom prst="rect">
            <a:avLst/>
          </a:prstGeom>
        </p:spPr>
        <p:txBody>
          <a:bodyPr vert="horz" lIns="91417" tIns="45708" rIns="91417" bIns="45708" rtlCol="0" anchor="b"/>
          <a:lstStyle>
            <a:lvl1pPr algn="r">
              <a:defRPr sz="1200"/>
            </a:lvl1pPr>
          </a:lstStyle>
          <a:p>
            <a:pPr>
              <a:defRPr/>
            </a:pPr>
            <a:fld id="{519BC395-6C64-4AF7-8126-8A9DE98D034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41290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BD45F5E-C2E9-439D-B8B6-E53A3D74083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2"/>
            <a:ext cx="4302401" cy="340157"/>
          </a:xfrm>
          <a:prstGeom prst="rect">
            <a:avLst/>
          </a:prstGeom>
        </p:spPr>
        <p:txBody>
          <a:bodyPr vert="horz" lIns="92093" tIns="46047" rIns="92093" bIns="46047" rtlCol="0"/>
          <a:lstStyle>
            <a:lvl1pPr algn="l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B77303-D422-4A39-A529-921F9DE6CD2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621898" y="2"/>
            <a:ext cx="4302400" cy="340157"/>
          </a:xfrm>
          <a:prstGeom prst="rect">
            <a:avLst/>
          </a:prstGeom>
        </p:spPr>
        <p:txBody>
          <a:bodyPr vert="horz" lIns="92093" tIns="46047" rIns="92093" bIns="46047" rtlCol="0"/>
          <a:lstStyle>
            <a:lvl1pPr algn="r">
              <a:defRPr sz="1200"/>
            </a:lvl1pPr>
          </a:lstStyle>
          <a:p>
            <a:pPr>
              <a:defRPr/>
            </a:pPr>
            <a:fld id="{5637F29D-01D7-4CB1-964B-E5EB632068AE}" type="datetimeFigureOut">
              <a:rPr lang="en-GB"/>
              <a:pPr>
                <a:defRPr/>
              </a:pPr>
              <a:t>25/03/2019</a:t>
            </a:fld>
            <a:endParaRPr lang="en-GB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5BB2B63-EF58-4BD6-B382-542AA92372E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3" tIns="46047" rIns="92093" bIns="46047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893C46A-A84D-44EF-B65D-C0AF32ECCA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91962" y="3228759"/>
            <a:ext cx="7942715" cy="3059227"/>
          </a:xfrm>
          <a:prstGeom prst="rect">
            <a:avLst/>
          </a:prstGeom>
        </p:spPr>
        <p:txBody>
          <a:bodyPr vert="horz" lIns="92093" tIns="46047" rIns="92093" bIns="46047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55BABB-469A-46CB-9AB7-525FB20B217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2" y="6456424"/>
            <a:ext cx="4302401" cy="340157"/>
          </a:xfrm>
          <a:prstGeom prst="rect">
            <a:avLst/>
          </a:prstGeom>
        </p:spPr>
        <p:txBody>
          <a:bodyPr vert="horz" lIns="92093" tIns="46047" rIns="92093" bIns="46047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7FDC02-00D1-410D-A287-8A9F3CBE5D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621898" y="6456424"/>
            <a:ext cx="4302400" cy="340157"/>
          </a:xfrm>
          <a:prstGeom prst="rect">
            <a:avLst/>
          </a:prstGeom>
        </p:spPr>
        <p:txBody>
          <a:bodyPr vert="horz" wrap="square" lIns="92093" tIns="46047" rIns="92093" bIns="4604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C6D11F9-230A-4E3B-BF46-F4E825A80849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53481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B7900698-4A55-48F2-9077-7CD716AF94A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71807F2A-855F-4068-AC03-9ECFC84BDA5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z="1400" dirty="0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E82739F7-631F-4D6A-B5DD-B0ACF2FBCE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6775" indent="-286237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9745" indent="-22867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10283" indent="-22867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70820" indent="-22867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31358" indent="-228670" defTabSz="460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91896" indent="-228670" defTabSz="460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52433" indent="-228670" defTabSz="460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12971" indent="-228670" defTabSz="460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521FBD44-F0A1-43DE-A974-7F5C9E15EAC7}" type="slidenum">
              <a:rPr lang="en-GB" altLang="en-US" smtClean="0"/>
              <a:pPr/>
              <a:t>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779549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6D11F9-230A-4E3B-BF46-F4E825A80849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927434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6D11F9-230A-4E3B-BF46-F4E825A80849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782353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6D11F9-230A-4E3B-BF46-F4E825A80849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227014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6D11F9-230A-4E3B-BF46-F4E825A80849}" type="slidenum">
              <a:rPr lang="en-GB" altLang="en-US" smtClean="0"/>
              <a:pPr>
                <a:defRPr/>
              </a:pPr>
              <a:t>14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441144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6D11F9-230A-4E3B-BF46-F4E825A80849}" type="slidenum">
              <a:rPr lang="en-GB" altLang="en-US" smtClean="0"/>
              <a:pPr>
                <a:defRPr/>
              </a:pPr>
              <a:t>15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112559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6D11F9-230A-4E3B-BF46-F4E825A80849}" type="slidenum">
              <a:rPr lang="en-GB" altLang="en-US" smtClean="0"/>
              <a:pPr>
                <a:defRPr/>
              </a:pPr>
              <a:t>16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42114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6D11F9-230A-4E3B-BF46-F4E825A80849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07846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6D11F9-230A-4E3B-BF46-F4E825A80849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982427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6D11F9-230A-4E3B-BF46-F4E825A80849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856344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6D11F9-230A-4E3B-BF46-F4E825A80849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966392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6D11F9-230A-4E3B-BF46-F4E825A80849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348516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6D11F9-230A-4E3B-BF46-F4E825A80849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326999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6D11F9-230A-4E3B-BF46-F4E825A80849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422105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6D11F9-230A-4E3B-BF46-F4E825A80849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77765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332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FAB2E-6940-451C-AD21-CD1212ED98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D1B59D64-4706-475C-ABCF-4D532896964B}" type="datetimeFigureOut">
              <a:rPr lang="en-US"/>
              <a:pPr>
                <a:defRPr/>
              </a:pPr>
              <a:t>3/25/2019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936243-8DF9-4EFC-9615-2BB969E16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609AD-A3C2-494C-8964-7F002CB21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82C623C7-0279-4AC6-BF25-B94F8435AF8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83445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21C9C6-410A-439F-AFAB-066DB894AE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6C692A0-8386-456F-9521-8E41974A152E}" type="datetimeFigureOut">
              <a:rPr lang="en-US"/>
              <a:pPr>
                <a:defRPr/>
              </a:pPr>
              <a:t>3/25/2019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EBB0C-1711-4D94-A9A3-6C6BA048A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5BB0E6-AF3C-4D1A-9338-EA2F745F7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6FC4FB9-B659-488D-A44B-AA646C8BEDB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09977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BT logo 1-Colour-cmyk.jpg">
            <a:extLst>
              <a:ext uri="{FF2B5EF4-FFF2-40B4-BE49-F238E27FC236}">
                <a16:creationId xmlns:a16="http://schemas.microsoft.com/office/drawing/2014/main" id="{EDB531FD-5A3B-45E3-9FD4-8708253A98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763" y="6102350"/>
            <a:ext cx="2014537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4820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2DF82-2014-41B2-B5B0-D171169E37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C09E11BA-117D-4BCF-BF85-77513F523DC9}" type="datetimeFigureOut">
              <a:rPr lang="en-US"/>
              <a:pPr>
                <a:defRPr/>
              </a:pPr>
              <a:t>3/25/2019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898186-585E-4F9A-9C08-35F55E2AE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46CC23-7611-4F52-8C56-59410B27F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9D548F1-73B0-47BD-90D0-6B7467C5743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42661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82F0CF-5248-4BC1-809E-A20DC6D670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03BD390B-EB45-43E1-A505-F01F1AAC1EBF}" type="datetimeFigureOut">
              <a:rPr lang="en-US"/>
              <a:pPr>
                <a:defRPr/>
              </a:pPr>
              <a:t>3/25/2019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4FED91-C2E1-455C-B857-335EE1490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57C2D-1E6F-4762-94A3-CCF38072F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DED70274-418D-4B28-A3AB-D1F6D02AA90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07825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3C12F3-2B78-4E54-8E9E-766DF9C8A3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9DDD0A4D-2089-4A39-BD83-50C4E796D7CB}" type="datetimeFigureOut">
              <a:rPr lang="en-US"/>
              <a:pPr>
                <a:defRPr/>
              </a:pPr>
              <a:t>3/25/2019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48C25F-FFA8-40FA-BD99-460D08544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0C6833-D94E-48DE-80BA-1092C5943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90CB01AE-7C63-4A53-9858-A0CA0CB6798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04375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2559B4-7F4F-482C-9F1A-E262A5F3D7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3528EB9-AEFD-4FEF-9B38-BFBC28F370EC}" type="datetimeFigureOut">
              <a:rPr lang="en-US"/>
              <a:pPr>
                <a:defRPr/>
              </a:pPr>
              <a:t>3/25/2019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9E05C7-419F-4A49-A347-91D3FBBCC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6684BA-053E-4DEE-9FAA-504D90677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FB098C0-0649-4203-9EEA-CBF7E7CC053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3474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3609E3-51D9-44F8-9D7B-3C42B764AC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E7623B40-99A3-43BE-BD62-02D31A861CE3}" type="datetimeFigureOut">
              <a:rPr lang="en-US"/>
              <a:pPr>
                <a:defRPr/>
              </a:pPr>
              <a:t>3/25/2019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F6EDA3-D5CC-4E44-9C61-C8A2B1687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10BA66-D3E7-498D-A2BF-955C996A9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2E54EC6-B730-4A60-A276-B89291CECED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42998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7081EB-3436-4377-8565-08D57A63ED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F4A3B41-ECDE-49C0-ADAB-D886E131A2DE}" type="datetimeFigureOut">
              <a:rPr lang="en-US"/>
              <a:pPr>
                <a:defRPr/>
              </a:pPr>
              <a:t>3/25/2019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C262B1-2852-420E-A749-DD130E080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A39D1B-EE4E-4BB4-916E-E5869760C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D652151F-F140-4A4E-B3FF-B06894B05DC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2244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418B82-C95C-4185-ACF5-75741E65555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432BD444-B225-4CC8-9CB6-486D42798822}" type="datetimeFigureOut">
              <a:rPr lang="en-US"/>
              <a:pPr>
                <a:defRPr/>
              </a:pPr>
              <a:t>3/25/2019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107B76-3DDB-4491-8E65-328F73404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0616A7-3F8B-41B3-BF44-54722EF5E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97594A4-D65E-4565-B616-AE52B977088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85731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TogetherSwirl_Upper.png">
            <a:extLst>
              <a:ext uri="{FF2B5EF4-FFF2-40B4-BE49-F238E27FC236}">
                <a16:creationId xmlns:a16="http://schemas.microsoft.com/office/drawing/2014/main" id="{3723564D-3741-4D28-9351-2DD59C3B15F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7479"/>
          <a:stretch>
            <a:fillRect/>
          </a:stretch>
        </p:blipFill>
        <p:spPr bwMode="auto">
          <a:xfrm>
            <a:off x="0" y="0"/>
            <a:ext cx="9155113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7" descr="TogetherSwirl_Lower.png">
            <a:extLst>
              <a:ext uri="{FF2B5EF4-FFF2-40B4-BE49-F238E27FC236}">
                <a16:creationId xmlns:a16="http://schemas.microsoft.com/office/drawing/2014/main" id="{256E84C5-2DBD-4357-8CCB-F68663EB44E0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19738"/>
            <a:ext cx="9188450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69" r:id="rId1"/>
    <p:sldLayoutId id="2147484470" r:id="rId2"/>
    <p:sldLayoutId id="2147484471" r:id="rId3"/>
    <p:sldLayoutId id="2147484472" r:id="rId4"/>
    <p:sldLayoutId id="2147484473" r:id="rId5"/>
    <p:sldLayoutId id="2147484474" r:id="rId6"/>
    <p:sldLayoutId id="2147484475" r:id="rId7"/>
    <p:sldLayoutId id="2147484476" r:id="rId8"/>
    <p:sldLayoutId id="2147484477" r:id="rId9"/>
    <p:sldLayoutId id="2147484478" r:id="rId10"/>
    <p:sldLayoutId id="214748447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ptist.org.uk/resources/X03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ptist.org.uk/resources/X03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supportservices@Baptist.org.uk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hilipjcooke@aol.com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topic/business-tax/pay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uidance/rates-and-thresholds-for-employers-2019-to-2020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aptist.org.uk/resources/F06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2031" y="1501253"/>
            <a:ext cx="865993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en-US" altLang="en-US" sz="3600" b="1" dirty="0">
                <a:solidFill>
                  <a:schemeClr val="tx2"/>
                </a:solidFill>
              </a:rPr>
              <a:t>Managing Church Payroll Webinar</a:t>
            </a:r>
          </a:p>
          <a:p>
            <a:pPr algn="ctr" eaLnBrk="1" hangingPunct="1"/>
            <a:r>
              <a:rPr lang="en-US" altLang="en-US" sz="2800" b="1" dirty="0">
                <a:solidFill>
                  <a:schemeClr val="tx2"/>
                </a:solidFill>
              </a:rPr>
              <a:t>22 March 2019</a:t>
            </a:r>
          </a:p>
          <a:p>
            <a:pPr algn="ctr" eaLnBrk="1" hangingPunct="1"/>
            <a:endParaRPr lang="en-US" altLang="en-US" sz="2800" b="1" dirty="0">
              <a:solidFill>
                <a:schemeClr val="tx2"/>
              </a:solidFill>
            </a:endParaRPr>
          </a:p>
          <a:p>
            <a:pPr algn="ctr" eaLnBrk="1" hangingPunct="1"/>
            <a:r>
              <a:rPr lang="en-US" altLang="en-US" sz="2800" b="1" dirty="0">
                <a:solidFill>
                  <a:schemeClr val="tx2"/>
                </a:solidFill>
              </a:rPr>
              <a:t>Karen Peacock, Payroll Manager, </a:t>
            </a:r>
            <a:br>
              <a:rPr lang="en-US" altLang="en-US" sz="2800" b="1" dirty="0">
                <a:solidFill>
                  <a:schemeClr val="tx2"/>
                </a:solidFill>
              </a:rPr>
            </a:br>
            <a:r>
              <a:rPr lang="en-US" altLang="en-US" sz="2800" b="1" dirty="0">
                <a:solidFill>
                  <a:schemeClr val="tx2"/>
                </a:solidFill>
              </a:rPr>
              <a:t>West of England Baptist Payroll Company</a:t>
            </a:r>
          </a:p>
          <a:p>
            <a:pPr algn="ctr" eaLnBrk="1" hangingPunct="1"/>
            <a:endParaRPr lang="en-US" altLang="en-US" sz="3200" b="1" dirty="0">
              <a:solidFill>
                <a:schemeClr val="tx2"/>
              </a:solidFill>
            </a:endParaRPr>
          </a:p>
          <a:p>
            <a:pPr algn="ctr" eaLnBrk="1" hangingPunct="1"/>
            <a:r>
              <a:rPr lang="en-GB" altLang="en-US" sz="2400" b="1" dirty="0">
                <a:solidFill>
                  <a:schemeClr val="tx2"/>
                </a:solidFill>
              </a:rPr>
              <a:t>A recording of this training session and the slides will be available on the BUGB website</a:t>
            </a:r>
          </a:p>
          <a:p>
            <a:pPr algn="ctr" eaLnBrk="1" hangingPunct="1"/>
            <a:endParaRPr lang="en-US" altLang="en-US" sz="2400" b="1" dirty="0">
              <a:solidFill>
                <a:schemeClr val="tx2"/>
              </a:solidFill>
            </a:endParaRPr>
          </a:p>
          <a:p>
            <a:endParaRPr lang="en-GB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BD85B-7E5C-43D7-8D23-E43E094FC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014" y="1260000"/>
            <a:ext cx="7833360" cy="1278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Minimum Wage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A001A7-896E-44A3-9FF1-91EB5AD0758D}"/>
              </a:ext>
            </a:extLst>
          </p:cNvPr>
          <p:cNvSpPr txBox="1"/>
          <p:nvPr/>
        </p:nvSpPr>
        <p:spPr>
          <a:xfrm>
            <a:off x="509506" y="2160000"/>
            <a:ext cx="8020376" cy="275152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rgbClr val="0070C0"/>
                </a:solidFill>
              </a:rPr>
              <a:t>Employers are obliged to pay minimum wage to all employees.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rgbClr val="0070C0"/>
                </a:solidFill>
              </a:rPr>
              <a:t>Rates from April 2019: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GB" altLang="en-US" sz="2400" dirty="0">
              <a:solidFill>
                <a:srgbClr val="0070C0"/>
              </a:solidFill>
            </a:endParaRP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GB" altLang="en-US" sz="2400" dirty="0">
              <a:solidFill>
                <a:srgbClr val="0070C0"/>
              </a:solidFill>
            </a:endParaRP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GB" altLang="en-US" sz="2400" dirty="0">
              <a:solidFill>
                <a:srgbClr val="0070C0"/>
              </a:solidFill>
            </a:endParaRP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GB" altLang="en-US" sz="2400" dirty="0">
              <a:solidFill>
                <a:srgbClr val="0070C0"/>
              </a:solidFill>
            </a:endParaRP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rgbClr val="0070C0"/>
                </a:solidFill>
              </a:rPr>
              <a:t>There are also specific rates for apprentices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AB9262D-ED1C-4610-98FE-959131960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100324"/>
              </p:ext>
            </p:extLst>
          </p:nvPr>
        </p:nvGraphicFramePr>
        <p:xfrm>
          <a:off x="614116" y="3315474"/>
          <a:ext cx="7811155" cy="9572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0387">
                  <a:extLst>
                    <a:ext uri="{9D8B030D-6E8A-4147-A177-3AD203B41FA5}">
                      <a16:colId xmlns:a16="http://schemas.microsoft.com/office/drawing/2014/main" val="2740866073"/>
                    </a:ext>
                  </a:extLst>
                </a:gridCol>
                <a:gridCol w="1732692">
                  <a:extLst>
                    <a:ext uri="{9D8B030D-6E8A-4147-A177-3AD203B41FA5}">
                      <a16:colId xmlns:a16="http://schemas.microsoft.com/office/drawing/2014/main" val="3245952316"/>
                    </a:ext>
                  </a:extLst>
                </a:gridCol>
                <a:gridCol w="1732692">
                  <a:extLst>
                    <a:ext uri="{9D8B030D-6E8A-4147-A177-3AD203B41FA5}">
                      <a16:colId xmlns:a16="http://schemas.microsoft.com/office/drawing/2014/main" val="745380078"/>
                    </a:ext>
                  </a:extLst>
                </a:gridCol>
                <a:gridCol w="1732692">
                  <a:extLst>
                    <a:ext uri="{9D8B030D-6E8A-4147-A177-3AD203B41FA5}">
                      <a16:colId xmlns:a16="http://schemas.microsoft.com/office/drawing/2014/main" val="373922996"/>
                    </a:ext>
                  </a:extLst>
                </a:gridCol>
                <a:gridCol w="1732692">
                  <a:extLst>
                    <a:ext uri="{9D8B030D-6E8A-4147-A177-3AD203B41FA5}">
                      <a16:colId xmlns:a16="http://schemas.microsoft.com/office/drawing/2014/main" val="2744370083"/>
                    </a:ext>
                  </a:extLst>
                </a:gridCol>
              </a:tblGrid>
              <a:tr h="500017">
                <a:tc>
                  <a:txBody>
                    <a:bodyPr/>
                    <a:lstStyle/>
                    <a:p>
                      <a:r>
                        <a:rPr lang="en-GB" sz="2400" b="1" dirty="0"/>
                        <a:t>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25 and over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21 – 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18-20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16 – 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397837"/>
                  </a:ext>
                </a:extLst>
              </a:tr>
              <a:tr h="289692">
                <a:tc>
                  <a:txBody>
                    <a:bodyPr/>
                    <a:lstStyle/>
                    <a:p>
                      <a:r>
                        <a:rPr lang="en-GB" sz="2400" dirty="0"/>
                        <a:t>Rate: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£8.21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£7.70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£6.15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£4.35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27318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9930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BD85B-7E5C-43D7-8D23-E43E094FC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04" y="1260000"/>
            <a:ext cx="8207392" cy="1278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Holiday pay, Sick Pay &amp; Maternity/Paternity Pay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A001A7-896E-44A3-9FF1-91EB5AD0758D}"/>
              </a:ext>
            </a:extLst>
          </p:cNvPr>
          <p:cNvSpPr txBox="1"/>
          <p:nvPr/>
        </p:nvSpPr>
        <p:spPr>
          <a:xfrm>
            <a:off x="561812" y="2552133"/>
            <a:ext cx="8020376" cy="341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en-US" sz="2400" b="1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itchFamily="34" charset="0"/>
              </a:rPr>
              <a:t>Holiday pay </a:t>
            </a:r>
            <a:r>
              <a:rPr lang="en-GB" altLang="en-US" sz="24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itchFamily="34" charset="0"/>
              </a:rPr>
              <a:t>– all staff entitled to minimum 5.6 weeks paid holiday per annum (including bank holidays)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en-US" sz="2400" b="1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itchFamily="34" charset="0"/>
              </a:rPr>
              <a:t>Sick pay </a:t>
            </a:r>
            <a:r>
              <a:rPr lang="en-GB" altLang="en-US" sz="24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itchFamily="34" charset="0"/>
              </a:rPr>
              <a:t>(NB – cannot be reclaimed from HMRC): 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itchFamily="34" charset="0"/>
              </a:rPr>
              <a:t>Statutory Sick Pay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itchFamily="34" charset="0"/>
              </a:rPr>
              <a:t>Contractual sick pay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en-US" sz="2400" b="1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itchFamily="34" charset="0"/>
              </a:rPr>
              <a:t>Maternity / Paternity pay </a:t>
            </a:r>
            <a:r>
              <a:rPr lang="en-GB" altLang="en-US" sz="24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itchFamily="34" charset="0"/>
              </a:rPr>
              <a:t>(can be reclaimed from HMRC): 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itchFamily="34" charset="0"/>
              </a:rPr>
              <a:t>Maternity: 39 weeks paid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itchFamily="34" charset="0"/>
              </a:rPr>
              <a:t>Paternity: 2 weeks paid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endParaRPr lang="en-GB" altLang="en-US" sz="2400" dirty="0">
              <a:solidFill>
                <a:srgbClr val="0070C0"/>
              </a:solidFill>
              <a:ea typeface="ＭＳ Ｐゴシック" panose="020B0600070205080204" pitchFamily="34" charset="-128"/>
              <a:cs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459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BD85B-7E5C-43D7-8D23-E43E094FC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" y="1260000"/>
            <a:ext cx="7833360" cy="1278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Payslips and record-keeping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A001A7-896E-44A3-9FF1-91EB5AD0758D}"/>
              </a:ext>
            </a:extLst>
          </p:cNvPr>
          <p:cNvSpPr txBox="1"/>
          <p:nvPr/>
        </p:nvSpPr>
        <p:spPr>
          <a:xfrm>
            <a:off x="561812" y="2160000"/>
            <a:ext cx="8020376" cy="378565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rgbClr val="0070C0"/>
                </a:solidFill>
                <a:latin typeface="+mn-lt"/>
                <a:ea typeface="ＭＳ Ｐゴシック" panose="020B0600070205080204" pitchFamily="34" charset="-128"/>
                <a:cs typeface="Gill Sans MT" pitchFamily="34" charset="0"/>
              </a:rPr>
              <a:t>You must provide each person on the payroll with an itemised payslip that details their pay and all deductions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rgbClr val="0070C0"/>
                </a:solidFill>
                <a:latin typeface="+mn-lt"/>
                <a:ea typeface="ＭＳ Ｐゴシック" panose="020B0600070205080204" pitchFamily="34" charset="-128"/>
                <a:cs typeface="Gill Sans MT" pitchFamily="34" charset="0"/>
              </a:rPr>
              <a:t>This allows an employee to check that they are paid correctly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rgbClr val="0070C0"/>
                </a:solidFill>
                <a:latin typeface="+mn-lt"/>
                <a:ea typeface="ＭＳ Ｐゴシック" panose="020B0600070205080204" pitchFamily="34" charset="-128"/>
                <a:cs typeface="Gill Sans MT" pitchFamily="34" charset="0"/>
              </a:rPr>
              <a:t>Need to keep records for accounting purposes and to respond to any HMRC queries / investigations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rgbClr val="0070C0"/>
                </a:solidFill>
                <a:latin typeface="+mn-lt"/>
                <a:ea typeface="ＭＳ Ｐゴシック" panose="020B0600070205080204" pitchFamily="34" charset="-128"/>
                <a:cs typeface="Gill Sans MT" pitchFamily="34" charset="0"/>
              </a:rPr>
              <a:t>Copies of payslips, P32 (report on amount due to HMRC) and YTD Totals. 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rgbClr val="0070C0"/>
                </a:solidFill>
                <a:latin typeface="+mn-lt"/>
                <a:ea typeface="ＭＳ Ｐゴシック" panose="020B0600070205080204" pitchFamily="34" charset="-128"/>
                <a:cs typeface="Gill Sans MT" pitchFamily="34" charset="0"/>
              </a:rPr>
              <a:t>Should be automated within payroll software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rgbClr val="0070C0"/>
                </a:solidFill>
                <a:latin typeface="+mn-lt"/>
                <a:ea typeface="ＭＳ Ｐゴシック" panose="020B0600070205080204" pitchFamily="34" charset="-128"/>
                <a:cs typeface="Gill Sans MT" pitchFamily="34" charset="0"/>
              </a:rPr>
              <a:t>Need to keep for 5 years</a:t>
            </a:r>
          </a:p>
        </p:txBody>
      </p:sp>
    </p:spTree>
    <p:extLst>
      <p:ext uri="{BB962C8B-B14F-4D97-AF65-F5344CB8AC3E}">
        <p14:creationId xmlns:p14="http://schemas.microsoft.com/office/powerpoint/2010/main" val="259519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BD85B-7E5C-43D7-8D23-E43E094FC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" y="1260000"/>
            <a:ext cx="7833360" cy="842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Handling Expenses and Benefits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A001A7-896E-44A3-9FF1-91EB5AD0758D}"/>
              </a:ext>
            </a:extLst>
          </p:cNvPr>
          <p:cNvSpPr txBox="1"/>
          <p:nvPr/>
        </p:nvSpPr>
        <p:spPr>
          <a:xfrm>
            <a:off x="405058" y="2160000"/>
            <a:ext cx="8333885" cy="341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solidFill>
                  <a:srgbClr val="0070C0"/>
                </a:solidFill>
                <a:ea typeface="ＭＳ Ｐゴシック" pitchFamily="34" charset="-128"/>
              </a:rPr>
              <a:t>Minister’s taxation is a complex area, particularly in relation to living accommodation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solidFill>
                  <a:srgbClr val="0070C0"/>
                </a:solidFill>
                <a:ea typeface="ＭＳ Ｐゴシック" pitchFamily="34" charset="-128"/>
              </a:rPr>
              <a:t>Baptists Together produce detailed guidance at </a:t>
            </a:r>
            <a:r>
              <a:rPr lang="en-GB" sz="2400" dirty="0">
                <a:solidFill>
                  <a:srgbClr val="0070C0"/>
                </a:solidFill>
                <a:ea typeface="ＭＳ Ｐゴシック" pitchFamily="34" charset="-128"/>
                <a:hlinkClick r:id="rId3"/>
              </a:rPr>
              <a:t>www.Baptist.org.uk/resources/X03</a:t>
            </a:r>
            <a:r>
              <a:rPr lang="en-GB" sz="2400" dirty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solidFill>
                  <a:srgbClr val="0070C0"/>
                </a:solidFill>
                <a:ea typeface="ＭＳ Ｐゴシック" pitchFamily="34" charset="-128"/>
              </a:rPr>
              <a:t>Certain payments are subject to Tax and NI and therefore need to be put through payroll. 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solidFill>
                  <a:srgbClr val="0070C0"/>
                </a:solidFill>
                <a:ea typeface="ＭＳ Ｐゴシック" pitchFamily="34" charset="-128"/>
              </a:rPr>
              <a:t>E.g. Manse heat and light payments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solidFill>
                  <a:srgbClr val="0070C0"/>
                </a:solidFill>
                <a:ea typeface="ＭＳ Ｐゴシック" pitchFamily="34" charset="-128"/>
              </a:rPr>
              <a:t>Specific out-of-pocket expenses and mileage (not round-sum allowances) can be paid directly to staff outside of payroll</a:t>
            </a:r>
          </a:p>
        </p:txBody>
      </p:sp>
    </p:spTree>
    <p:extLst>
      <p:ext uri="{BB962C8B-B14F-4D97-AF65-F5344CB8AC3E}">
        <p14:creationId xmlns:p14="http://schemas.microsoft.com/office/powerpoint/2010/main" val="14997536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BD85B-7E5C-43D7-8D23-E43E094FC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" y="1260000"/>
            <a:ext cx="7833360" cy="842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Year End Process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A001A7-896E-44A3-9FF1-91EB5AD0758D}"/>
              </a:ext>
            </a:extLst>
          </p:cNvPr>
          <p:cNvSpPr txBox="1"/>
          <p:nvPr/>
        </p:nvSpPr>
        <p:spPr>
          <a:xfrm>
            <a:off x="561812" y="2160000"/>
            <a:ext cx="8020376" cy="341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anose="020B0502020104020203" pitchFamily="34" charset="0"/>
              </a:rPr>
              <a:t>Make Year end RTI submission to HMRC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anose="020B0502020104020203" pitchFamily="34" charset="0"/>
              </a:rPr>
              <a:t>Produce P60 for each current person on the payroll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anose="020B0502020104020203" pitchFamily="34" charset="0"/>
              </a:rPr>
              <a:t>If you have issued a P45 to a leaver before year end you do not need to produce a P60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anose="020B0502020104020203" pitchFamily="34" charset="0"/>
              </a:rPr>
              <a:t>Produce and submit P11D for benefits outside of payroll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anose="020B0502020104020203" pitchFamily="34" charset="0"/>
              </a:rPr>
              <a:t>Provide a copy to employee for their tax return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anose="020B0502020104020203" pitchFamily="34" charset="0"/>
              </a:rPr>
              <a:t>Submit to HMRC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anose="020B0502020104020203" pitchFamily="34" charset="0"/>
              </a:rPr>
              <a:t>Move Payroll to new tax year and update tax codes (should be automated within most commercial software)</a:t>
            </a:r>
          </a:p>
        </p:txBody>
      </p:sp>
    </p:spTree>
    <p:extLst>
      <p:ext uri="{BB962C8B-B14F-4D97-AF65-F5344CB8AC3E}">
        <p14:creationId xmlns:p14="http://schemas.microsoft.com/office/powerpoint/2010/main" val="3219134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BD85B-7E5C-43D7-8D23-E43E094FC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" y="1260000"/>
            <a:ext cx="7833360" cy="842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Final thoughts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A001A7-896E-44A3-9FF1-91EB5AD0758D}"/>
              </a:ext>
            </a:extLst>
          </p:cNvPr>
          <p:cNvSpPr txBox="1"/>
          <p:nvPr/>
        </p:nvSpPr>
        <p:spPr>
          <a:xfrm>
            <a:off x="681230" y="2160000"/>
            <a:ext cx="7781541" cy="341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anose="020B0502020104020203" pitchFamily="34" charset="0"/>
              </a:rPr>
              <a:t>Running payroll successfully requires care and diligence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anose="020B0502020104020203" pitchFamily="34" charset="0"/>
              </a:rPr>
              <a:t>If you are unsure of anything, check HMRC website or BU guidance (</a:t>
            </a:r>
            <a:r>
              <a:rPr lang="en-GB" sz="2400" dirty="0">
                <a:solidFill>
                  <a:srgbClr val="0070C0"/>
                </a:solidFill>
                <a:ea typeface="ＭＳ Ｐゴシック" pitchFamily="34" charset="-128"/>
                <a:hlinkClick r:id="rId3"/>
              </a:rPr>
              <a:t>www.Baptist.org.uk/resources/X03</a:t>
            </a:r>
            <a:r>
              <a:rPr lang="en-GB" sz="2400" dirty="0">
                <a:solidFill>
                  <a:srgbClr val="0070C0"/>
                </a:solidFill>
                <a:ea typeface="ＭＳ Ｐゴシック" pitchFamily="34" charset="-128"/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rgbClr val="0070C0"/>
                </a:solidFill>
                <a:ea typeface="ＭＳ Ｐゴシック" pitchFamily="34" charset="-128"/>
                <a:cs typeface="Gill Sans MT" panose="020B0502020104020203" pitchFamily="34" charset="0"/>
              </a:rPr>
              <a:t>If it all sounds too scary, then consider outsourcing to a payroll bureau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en-GB" altLang="en-US" sz="2400" b="1" dirty="0">
                <a:solidFill>
                  <a:srgbClr val="0070C0"/>
                </a:solidFill>
                <a:ea typeface="ＭＳ Ｐゴシック" pitchFamily="34" charset="-128"/>
                <a:cs typeface="Gill Sans MT" panose="020B0502020104020203" pitchFamily="34" charset="0"/>
              </a:rPr>
              <a:t>West of England Payroll Company </a:t>
            </a:r>
            <a:r>
              <a:rPr lang="en-GB" altLang="en-US" sz="2400" dirty="0">
                <a:solidFill>
                  <a:srgbClr val="0070C0"/>
                </a:solidFill>
                <a:ea typeface="ＭＳ Ｐゴシック" pitchFamily="34" charset="-128"/>
                <a:cs typeface="Gill Sans MT" panose="020B0502020104020203" pitchFamily="34" charset="0"/>
              </a:rPr>
              <a:t>are the specialists in Baptist Churches, currently handling around 300 churches and 500 employees.  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endParaRPr lang="en-GB" altLang="en-US" sz="2400" dirty="0">
              <a:solidFill>
                <a:srgbClr val="0070C0"/>
              </a:solidFill>
              <a:ea typeface="ＭＳ Ｐゴシック" pitchFamily="34" charset="-128"/>
              <a:cs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872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BD85B-7E5C-43D7-8D23-E43E094FC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" y="1260000"/>
            <a:ext cx="7833360" cy="842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Additional Resources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A001A7-896E-44A3-9FF1-91EB5AD0758D}"/>
              </a:ext>
            </a:extLst>
          </p:cNvPr>
          <p:cNvSpPr txBox="1"/>
          <p:nvPr/>
        </p:nvSpPr>
        <p:spPr>
          <a:xfrm>
            <a:off x="305751" y="2160000"/>
            <a:ext cx="8532498" cy="378565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anose="020B0502020104020203" pitchFamily="34" charset="0"/>
              </a:rPr>
              <a:t>BUGB guideline leaflets on website: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anose="020B0502020104020203" pitchFamily="34" charset="0"/>
              </a:rPr>
              <a:t>X03 Taxation Guidelines for Churches and Ministers, 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anose="020B0502020104020203" pitchFamily="34" charset="0"/>
              </a:rPr>
              <a:t>L08: Employment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anose="020B0502020104020203" pitchFamily="34" charset="0"/>
              </a:rPr>
              <a:t>F06: Employment Allowance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anose="020B0502020104020203" pitchFamily="34" charset="0"/>
              </a:rPr>
              <a:t>Terms of Appointment (full time or part time)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anose="020B0502020104020203" pitchFamily="34" charset="0"/>
              </a:rPr>
              <a:t>Look out for taxation updates in Transform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anose="020B0502020104020203" pitchFamily="34" charset="0"/>
              </a:rPr>
              <a:t>HMRC run webinars and produce extensive guidance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anose="020B0502020104020203" pitchFamily="34" charset="0"/>
              </a:rPr>
              <a:t>Further questions to </a:t>
            </a:r>
            <a:r>
              <a:rPr lang="en-GB" altLang="en-US" sz="24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anose="020B0502020104020203" pitchFamily="34" charset="0"/>
                <a:hlinkClick r:id="rId3"/>
              </a:rPr>
              <a:t>supportservices@Baptist.org.uk</a:t>
            </a:r>
            <a:endParaRPr lang="en-GB" altLang="en-US" sz="2400" dirty="0">
              <a:solidFill>
                <a:srgbClr val="0070C0"/>
              </a:solidFill>
              <a:ea typeface="ＭＳ Ｐゴシック" panose="020B0600070205080204" pitchFamily="34" charset="-128"/>
              <a:cs typeface="Gill Sans MT" panose="020B0502020104020203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anose="020B0502020104020203" pitchFamily="34" charset="0"/>
              </a:rPr>
              <a:t>Detailed taxation advice can be obtain from our Honorary Tax advisor, Philip Cooke: </a:t>
            </a:r>
            <a:r>
              <a:rPr lang="en-GB" altLang="en-US" sz="24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anose="020B0502020104020203" pitchFamily="34" charset="0"/>
                <a:hlinkClick r:id="rId4"/>
              </a:rPr>
              <a:t>philipjcooke@aol.com</a:t>
            </a:r>
            <a:r>
              <a:rPr lang="en-GB" altLang="en-US" sz="2400" dirty="0">
                <a:solidFill>
                  <a:srgbClr val="0070C0"/>
                </a:solidFill>
                <a:ea typeface="ＭＳ Ｐゴシック" panose="020B0600070205080204" pitchFamily="34" charset="-128"/>
                <a:cs typeface="Gill Sans MT" panose="020B0502020104020203" pitchFamily="34" charset="0"/>
              </a:rPr>
              <a:t> </a:t>
            </a:r>
            <a:endParaRPr lang="en-GB" altLang="en-US" sz="2400" dirty="0">
              <a:solidFill>
                <a:schemeClr val="accent1"/>
              </a:solidFill>
              <a:ea typeface="ＭＳ Ｐゴシック" panose="020B0600070205080204" pitchFamily="34" charset="-128"/>
              <a:cs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614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107DC-27FC-4781-AEFC-EE94A5587A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 anchor="ctr"/>
          <a:lstStyle/>
          <a:p>
            <a:r>
              <a:rPr lang="en-GB" dirty="0">
                <a:solidFill>
                  <a:srgbClr val="0070C0"/>
                </a:solidFill>
              </a:rPr>
              <a:t>Any Questions? </a:t>
            </a:r>
          </a:p>
        </p:txBody>
      </p:sp>
    </p:spTree>
    <p:extLst>
      <p:ext uri="{BB962C8B-B14F-4D97-AF65-F5344CB8AC3E}">
        <p14:creationId xmlns:p14="http://schemas.microsoft.com/office/powerpoint/2010/main" val="1780098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9BD87-5626-42F5-A547-98B84989AF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60000"/>
            <a:ext cx="8229600" cy="74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What we will be covering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5F34A1-D83B-4ECD-A4AC-813E3E4440E8}"/>
              </a:ext>
            </a:extLst>
          </p:cNvPr>
          <p:cNvSpPr txBox="1"/>
          <p:nvPr/>
        </p:nvSpPr>
        <p:spPr>
          <a:xfrm>
            <a:off x="658342" y="2160000"/>
            <a:ext cx="7827317" cy="415498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indent="-457200" eaLnBrk="1" hangingPunct="1">
              <a:buFont typeface="Wingdings" panose="05000000000000000000" pitchFamily="2" charset="2"/>
              <a:buChar char="ü"/>
            </a:pPr>
            <a:r>
              <a:rPr lang="en-GB" altLang="en-US" sz="2400" dirty="0">
                <a:solidFill>
                  <a:srgbClr val="0070C0"/>
                </a:solidFill>
              </a:rPr>
              <a:t>Introduction to payroll</a:t>
            </a:r>
          </a:p>
          <a:p>
            <a:pPr marL="457200" indent="-457200" eaLnBrk="1" hangingPunct="1">
              <a:buFont typeface="Wingdings" panose="05000000000000000000" pitchFamily="2" charset="2"/>
              <a:buChar char="ü"/>
            </a:pPr>
            <a:r>
              <a:rPr lang="en-GB" altLang="en-US" sz="2400" dirty="0">
                <a:solidFill>
                  <a:srgbClr val="0070C0"/>
                </a:solidFill>
              </a:rPr>
              <a:t>Setting Up a Payroll</a:t>
            </a:r>
          </a:p>
          <a:p>
            <a:pPr marL="457200" indent="-457200" eaLnBrk="1" hangingPunct="1">
              <a:buFont typeface="Wingdings" panose="05000000000000000000" pitchFamily="2" charset="2"/>
              <a:buChar char="ü"/>
            </a:pPr>
            <a:r>
              <a:rPr lang="en-GB" altLang="en-US" sz="2400" dirty="0">
                <a:solidFill>
                  <a:srgbClr val="0070C0"/>
                </a:solidFill>
              </a:rPr>
              <a:t>Approaches to running payroll</a:t>
            </a:r>
          </a:p>
          <a:p>
            <a:pPr marL="457200" indent="-457200" eaLnBrk="1" hangingPunct="1">
              <a:buFont typeface="Wingdings" panose="05000000000000000000" pitchFamily="2" charset="2"/>
              <a:buChar char="ü"/>
            </a:pPr>
            <a:r>
              <a:rPr lang="en-GB" altLang="en-US" sz="2400" dirty="0">
                <a:solidFill>
                  <a:srgbClr val="0070C0"/>
                </a:solidFill>
              </a:rPr>
              <a:t>Starters and Leavers</a:t>
            </a:r>
          </a:p>
          <a:p>
            <a:pPr marL="457200" indent="-457200" eaLnBrk="1" hangingPunct="1">
              <a:buFont typeface="Wingdings" panose="05000000000000000000" pitchFamily="2" charset="2"/>
              <a:buChar char="ü"/>
            </a:pPr>
            <a:r>
              <a:rPr lang="en-GB" altLang="en-US" sz="2400" dirty="0">
                <a:solidFill>
                  <a:srgbClr val="0070C0"/>
                </a:solidFill>
              </a:rPr>
              <a:t>Overview of PAYE (including HMRC payments and RTI)</a:t>
            </a:r>
          </a:p>
          <a:p>
            <a:pPr marL="457200" indent="-457200" eaLnBrk="1" hangingPunct="1">
              <a:buFont typeface="Wingdings" panose="05000000000000000000" pitchFamily="2" charset="2"/>
              <a:buChar char="ü"/>
            </a:pPr>
            <a:r>
              <a:rPr lang="en-GB" altLang="en-US" sz="2400" dirty="0">
                <a:solidFill>
                  <a:srgbClr val="0070C0"/>
                </a:solidFill>
              </a:rPr>
              <a:t>Pensions and Auto-Enrolment</a:t>
            </a:r>
          </a:p>
          <a:p>
            <a:pPr marL="457200" indent="-457200" eaLnBrk="1" hangingPunct="1">
              <a:buFont typeface="Wingdings" panose="05000000000000000000" pitchFamily="2" charset="2"/>
              <a:buChar char="ü"/>
            </a:pPr>
            <a:r>
              <a:rPr lang="en-GB" altLang="en-US" sz="2400" dirty="0">
                <a:solidFill>
                  <a:srgbClr val="0070C0"/>
                </a:solidFill>
              </a:rPr>
              <a:t>Minimum Wage</a:t>
            </a:r>
          </a:p>
          <a:p>
            <a:pPr marL="457200" indent="-457200" eaLnBrk="1" hangingPunct="1">
              <a:buFont typeface="Wingdings" panose="05000000000000000000" pitchFamily="2" charset="2"/>
              <a:buChar char="ü"/>
            </a:pPr>
            <a:r>
              <a:rPr lang="en-GB" altLang="en-US" sz="2400" dirty="0">
                <a:solidFill>
                  <a:srgbClr val="0070C0"/>
                </a:solidFill>
              </a:rPr>
              <a:t>Holiday pay, Sick Pay &amp; Maternity/Paternity Pay</a:t>
            </a:r>
          </a:p>
          <a:p>
            <a:pPr marL="457200" indent="-457200" eaLnBrk="1" hangingPunct="1">
              <a:buFont typeface="Wingdings" panose="05000000000000000000" pitchFamily="2" charset="2"/>
              <a:buChar char="ü"/>
            </a:pPr>
            <a:r>
              <a:rPr lang="en-GB" altLang="en-US" sz="2400" dirty="0">
                <a:solidFill>
                  <a:srgbClr val="0070C0"/>
                </a:solidFill>
              </a:rPr>
              <a:t>Payslips and record keeping</a:t>
            </a:r>
          </a:p>
          <a:p>
            <a:pPr marL="457200" indent="-457200" eaLnBrk="1" hangingPunct="1">
              <a:buFont typeface="Wingdings" panose="05000000000000000000" pitchFamily="2" charset="2"/>
              <a:buChar char="ü"/>
            </a:pPr>
            <a:r>
              <a:rPr lang="en-GB" altLang="en-US" sz="2400" dirty="0">
                <a:solidFill>
                  <a:srgbClr val="0070C0"/>
                </a:solidFill>
              </a:rPr>
              <a:t>Handling expenses and benefits</a:t>
            </a:r>
          </a:p>
          <a:p>
            <a:pPr marL="457200" indent="-457200" eaLnBrk="1" hangingPunct="1">
              <a:buFont typeface="Wingdings" panose="05000000000000000000" pitchFamily="2" charset="2"/>
              <a:buChar char="ü"/>
            </a:pPr>
            <a:r>
              <a:rPr lang="en-GB" altLang="en-US" sz="2400" dirty="0">
                <a:solidFill>
                  <a:srgbClr val="0070C0"/>
                </a:solidFill>
              </a:rPr>
              <a:t>Year-end process</a:t>
            </a:r>
          </a:p>
        </p:txBody>
      </p:sp>
    </p:spTree>
    <p:extLst>
      <p:ext uri="{BB962C8B-B14F-4D97-AF65-F5344CB8AC3E}">
        <p14:creationId xmlns:p14="http://schemas.microsoft.com/office/powerpoint/2010/main" val="1468913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1C2D5-DCB1-432F-B61B-774075DAE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" y="1260000"/>
            <a:ext cx="7833360" cy="706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Introduction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687CD4-FBC3-4CF9-969E-13C99F370CFC}"/>
              </a:ext>
            </a:extLst>
          </p:cNvPr>
          <p:cNvSpPr txBox="1"/>
          <p:nvPr/>
        </p:nvSpPr>
        <p:spPr>
          <a:xfrm>
            <a:off x="546464" y="2159727"/>
            <a:ext cx="8051073" cy="224676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Who is this Webinar for?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When do you need to have a payroll?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GB" altLang="en-US" sz="2800" dirty="0">
                <a:solidFill>
                  <a:srgbClr val="0070C0"/>
                </a:solidFill>
              </a:rPr>
              <a:t>Who needs to be included in your payroll?</a:t>
            </a:r>
          </a:p>
          <a:p>
            <a:pPr eaLnBrk="1" hangingPunct="1">
              <a:buFont typeface="Rockwell" panose="02060603020205020403" pitchFamily="18" charset="0"/>
              <a:buAutoNum type="arabicPeriod"/>
              <a:defRPr/>
            </a:pPr>
            <a:endParaRPr lang="en-GB" altLang="en-US" sz="2800" dirty="0"/>
          </a:p>
          <a:p>
            <a:endParaRPr lang="en-GB" sz="2800" dirty="0">
              <a:solidFill>
                <a:schemeClr val="tx2">
                  <a:lumMod val="75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2498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1C2D5-DCB1-432F-B61B-774075DAE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" y="1260000"/>
            <a:ext cx="7833360" cy="706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Setting Up A Payroll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687CD4-FBC3-4CF9-969E-13C99F370CFC}"/>
              </a:ext>
            </a:extLst>
          </p:cNvPr>
          <p:cNvSpPr txBox="1"/>
          <p:nvPr/>
        </p:nvSpPr>
        <p:spPr>
          <a:xfrm>
            <a:off x="546464" y="2159727"/>
            <a:ext cx="8051073" cy="267765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rgbClr val="0070C0"/>
                </a:solidFill>
              </a:rPr>
              <a:t>You need to register as an employer with HMRC to obtain a scheme reference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rgbClr val="0070C0"/>
                </a:solidFill>
                <a:hlinkClick r:id="rId3"/>
              </a:rPr>
              <a:t>https://www.gov.uk/topic/business-tax/paye</a:t>
            </a:r>
            <a:r>
              <a:rPr lang="en-GB" altLang="en-US" sz="2400" dirty="0">
                <a:solidFill>
                  <a:srgbClr val="0070C0"/>
                </a:solidFill>
              </a:rPr>
              <a:t> 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rgbClr val="0070C0"/>
                </a:solidFill>
              </a:rPr>
              <a:t>Ensure staff have written contracts of employment or terms of appointment.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rgbClr val="0070C0"/>
                </a:solidFill>
              </a:rPr>
              <a:t>Select an approach to running your payroll</a:t>
            </a:r>
            <a:endParaRPr lang="en-GB" altLang="en-US" sz="2400" dirty="0"/>
          </a:p>
          <a:p>
            <a:endParaRPr lang="en-GB" sz="2400" dirty="0">
              <a:solidFill>
                <a:schemeClr val="tx2">
                  <a:lumMod val="75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23507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1C2D5-DCB1-432F-B61B-774075DAE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" y="1260000"/>
            <a:ext cx="7833360" cy="706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Approaches to running payroll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687CD4-FBC3-4CF9-969E-13C99F370CFC}"/>
              </a:ext>
            </a:extLst>
          </p:cNvPr>
          <p:cNvSpPr txBox="1"/>
          <p:nvPr/>
        </p:nvSpPr>
        <p:spPr>
          <a:xfrm>
            <a:off x="546464" y="2159727"/>
            <a:ext cx="8051073" cy="193899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GB" altLang="en-US" sz="2400" dirty="0">
                <a:solidFill>
                  <a:srgbClr val="0070C0"/>
                </a:solidFill>
              </a:rPr>
              <a:t>Use the HMRC “Basic Tools” software (free)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GB" altLang="en-US" sz="2400" dirty="0">
                <a:solidFill>
                  <a:srgbClr val="0070C0"/>
                </a:solidFill>
              </a:rPr>
              <a:t>Use a commercial software package (which must be kept up to date with latest tax rates)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GB" altLang="en-US" sz="2400" dirty="0">
                <a:solidFill>
                  <a:srgbClr val="0070C0"/>
                </a:solidFill>
              </a:rPr>
              <a:t>Outsource to a payroll company (e.g. West of England Baptist Payroll Company)</a:t>
            </a:r>
          </a:p>
        </p:txBody>
      </p:sp>
    </p:spTree>
    <p:extLst>
      <p:ext uri="{BB962C8B-B14F-4D97-AF65-F5344CB8AC3E}">
        <p14:creationId xmlns:p14="http://schemas.microsoft.com/office/powerpoint/2010/main" val="1469245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1C2D5-DCB1-432F-B61B-774075DAE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" y="1260000"/>
            <a:ext cx="7833360" cy="706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Starters and Leavers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687CD4-FBC3-4CF9-969E-13C99F370CFC}"/>
              </a:ext>
            </a:extLst>
          </p:cNvPr>
          <p:cNvSpPr txBox="1"/>
          <p:nvPr/>
        </p:nvSpPr>
        <p:spPr>
          <a:xfrm>
            <a:off x="457201" y="2160000"/>
            <a:ext cx="8051073" cy="378565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eaLnBrk="1" hangingPunct="1">
              <a:defRPr/>
            </a:pPr>
            <a:r>
              <a:rPr lang="en-GB" altLang="en-US" sz="2400" dirty="0">
                <a:solidFill>
                  <a:srgbClr val="0070C0"/>
                </a:solidFill>
              </a:rPr>
              <a:t>Starters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GB" altLang="en-US" sz="2400" dirty="0">
                <a:solidFill>
                  <a:srgbClr val="0070C0"/>
                </a:solidFill>
              </a:rPr>
              <a:t>Request their P45 from previous employment, or complete a P46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GB" altLang="en-US" sz="2400" dirty="0">
                <a:solidFill>
                  <a:srgbClr val="0070C0"/>
                </a:solidFill>
              </a:rPr>
              <a:t>Complete starter form with personal and pay details – your software / supplier should provide this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GB" altLang="en-US" sz="2400" dirty="0">
                <a:solidFill>
                  <a:srgbClr val="0070C0"/>
                </a:solidFill>
              </a:rPr>
              <a:t>…and of course any necessary pre-employment checks!</a:t>
            </a:r>
          </a:p>
          <a:p>
            <a:pPr eaLnBrk="1" hangingPunct="1">
              <a:defRPr/>
            </a:pPr>
            <a:r>
              <a:rPr lang="en-GB" altLang="en-US" sz="2400" dirty="0">
                <a:solidFill>
                  <a:srgbClr val="0070C0"/>
                </a:solidFill>
              </a:rPr>
              <a:t>Leavers: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GB" altLang="en-US" sz="2400" dirty="0">
                <a:solidFill>
                  <a:srgbClr val="0070C0"/>
                </a:solidFill>
              </a:rPr>
              <a:t>Pay final balances (holiday pay owed etc)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GB" altLang="en-US" sz="2400" dirty="0">
                <a:solidFill>
                  <a:srgbClr val="0070C0"/>
                </a:solidFill>
              </a:rPr>
              <a:t>Issue P45 after final pay.</a:t>
            </a:r>
          </a:p>
          <a:p>
            <a:pPr marL="514350" indent="-514350" eaLnBrk="1" hangingPunct="1">
              <a:buFont typeface="+mj-lt"/>
              <a:buAutoNum type="arabicPeriod"/>
              <a:defRPr/>
            </a:pPr>
            <a:r>
              <a:rPr lang="en-GB" altLang="en-US" sz="2400" dirty="0">
                <a:solidFill>
                  <a:srgbClr val="0070C0"/>
                </a:solidFill>
              </a:rPr>
              <a:t>Report as a leaver to HMRC in next RTI submission</a:t>
            </a:r>
          </a:p>
        </p:txBody>
      </p:sp>
    </p:spTree>
    <p:extLst>
      <p:ext uri="{BB962C8B-B14F-4D97-AF65-F5344CB8AC3E}">
        <p14:creationId xmlns:p14="http://schemas.microsoft.com/office/powerpoint/2010/main" val="3860342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BD85B-7E5C-43D7-8D23-E43E094FC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" y="1259677"/>
            <a:ext cx="7833360" cy="1278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Overview of PAYE (1)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A001A7-896E-44A3-9FF1-91EB5AD0758D}"/>
              </a:ext>
            </a:extLst>
          </p:cNvPr>
          <p:cNvSpPr txBox="1"/>
          <p:nvPr/>
        </p:nvSpPr>
        <p:spPr>
          <a:xfrm>
            <a:off x="457201" y="2160000"/>
            <a:ext cx="8229598" cy="24191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rgbClr val="0070C0"/>
                </a:solidFill>
              </a:rPr>
              <a:t>PAYE = Pay As You Earn. Covers three main employment taxes: </a:t>
            </a:r>
          </a:p>
          <a:p>
            <a:pPr marL="914400" lvl="1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rgbClr val="0070C0"/>
                </a:solidFill>
              </a:rPr>
              <a:t>Income tax</a:t>
            </a:r>
          </a:p>
          <a:p>
            <a:pPr marL="914400" lvl="1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rgbClr val="0070C0"/>
                </a:solidFill>
              </a:rPr>
              <a:t>Employee’s National Insurance</a:t>
            </a:r>
          </a:p>
          <a:p>
            <a:pPr marL="914400" lvl="1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rgbClr val="0070C0"/>
                </a:solidFill>
              </a:rPr>
              <a:t>Employer’s National Insurance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rgbClr val="0070C0"/>
                </a:solidFill>
              </a:rPr>
              <a:t>Rates are at </a:t>
            </a:r>
            <a:r>
              <a:rPr lang="en-GB" altLang="en-US" sz="2400" dirty="0">
                <a:solidFill>
                  <a:srgbClr val="0070C0"/>
                </a:solidFill>
                <a:hlinkClick r:id="rId3"/>
              </a:rPr>
              <a:t>https://www.gov.uk/guidance/rates-and-thresholds-for-employers-2019-to-2020</a:t>
            </a:r>
            <a:r>
              <a:rPr lang="en-GB" altLang="en-US" sz="2400" dirty="0">
                <a:solidFill>
                  <a:srgbClr val="0070C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6414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509960EF-6C5B-48CB-AEF5-348F6FBE9C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" y="1259677"/>
            <a:ext cx="7833360" cy="1278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Overview of PAYE (2)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2EC1A6-8F2B-4A1C-984C-2C184A9D0BE4}"/>
              </a:ext>
            </a:extLst>
          </p:cNvPr>
          <p:cNvSpPr txBox="1"/>
          <p:nvPr/>
        </p:nvSpPr>
        <p:spPr>
          <a:xfrm>
            <a:off x="457201" y="2160000"/>
            <a:ext cx="8229598" cy="374871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rgbClr val="0070C0"/>
                </a:solidFill>
              </a:rPr>
              <a:t>You need to: </a:t>
            </a:r>
          </a:p>
          <a:p>
            <a:pPr marL="914400" lvl="1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rgbClr val="0070C0"/>
                </a:solidFill>
              </a:rPr>
              <a:t>Calculate tax and net pay (usually automatic within the software)</a:t>
            </a:r>
          </a:p>
          <a:p>
            <a:pPr marL="914400" lvl="1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rgbClr val="0070C0"/>
                </a:solidFill>
              </a:rPr>
              <a:t>Pay the members of staff the net pay</a:t>
            </a:r>
          </a:p>
          <a:p>
            <a:pPr marL="914400" lvl="1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rgbClr val="0070C0"/>
                </a:solidFill>
              </a:rPr>
              <a:t>Make the payment due to HMRC by the 21</a:t>
            </a:r>
            <a:r>
              <a:rPr lang="en-GB" altLang="en-US" sz="2400" baseline="30000" dirty="0">
                <a:solidFill>
                  <a:srgbClr val="0070C0"/>
                </a:solidFill>
              </a:rPr>
              <a:t>st</a:t>
            </a:r>
            <a:r>
              <a:rPr lang="en-GB" altLang="en-US" sz="2400" dirty="0">
                <a:solidFill>
                  <a:srgbClr val="0070C0"/>
                </a:solidFill>
              </a:rPr>
              <a:t> of the following month</a:t>
            </a:r>
          </a:p>
          <a:p>
            <a:pPr marL="914400" lvl="1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rgbClr val="0070C0"/>
                </a:solidFill>
              </a:rPr>
              <a:t>Submit an RTI return every time you pay staff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GB" altLang="en-US" sz="2400" dirty="0">
              <a:solidFill>
                <a:srgbClr val="0070C0"/>
              </a:solidFill>
            </a:endParaRP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rgbClr val="0070C0"/>
                </a:solidFill>
              </a:rPr>
              <a:t>Don’t forget to claim your £3,000 employers NI allowance! (see guidance leaflet F06: </a:t>
            </a:r>
            <a:r>
              <a:rPr lang="en-GB" altLang="en-US" sz="2400" dirty="0">
                <a:solidFill>
                  <a:srgbClr val="0070C0"/>
                </a:solidFill>
                <a:hlinkClick r:id="rId2"/>
              </a:rPr>
              <a:t>www.Baptist.org.uk/resources/F06</a:t>
            </a:r>
            <a:r>
              <a:rPr lang="en-GB" altLang="en-US" sz="2400" dirty="0">
                <a:solidFill>
                  <a:srgbClr val="0070C0"/>
                </a:solidFill>
              </a:rPr>
              <a:t>) </a:t>
            </a:r>
            <a:endParaRPr lang="en-GB" sz="2400" dirty="0">
              <a:solidFill>
                <a:srgbClr val="4F81BD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0626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BD85B-7E5C-43D7-8D23-E43E094FC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" y="1260000"/>
            <a:ext cx="7833360" cy="1278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GB" altLang="en-US" sz="3600" b="1" dirty="0">
                <a:solidFill>
                  <a:schemeClr val="tx2">
                    <a:lumMod val="75000"/>
                  </a:schemeClr>
                </a:solidFill>
              </a:rPr>
              <a:t>Pensions and Auto enrolment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A001A7-896E-44A3-9FF1-91EB5AD0758D}"/>
              </a:ext>
            </a:extLst>
          </p:cNvPr>
          <p:cNvSpPr txBox="1"/>
          <p:nvPr/>
        </p:nvSpPr>
        <p:spPr>
          <a:xfrm>
            <a:off x="715577" y="2160000"/>
            <a:ext cx="7712847" cy="308392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rgbClr val="0070C0"/>
                </a:solidFill>
              </a:rPr>
              <a:t>Under Auto-enrolment regulations, employers must offer a pension to all staff: </a:t>
            </a:r>
          </a:p>
          <a:p>
            <a:pPr marL="914400" lvl="1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rgbClr val="0070C0"/>
                </a:solidFill>
              </a:rPr>
              <a:t>Staff earning above £10k, must be enrolled into a </a:t>
            </a:r>
            <a:r>
              <a:rPr lang="en-GB" altLang="en-US" sz="2400" b="1" u="sng" dirty="0">
                <a:solidFill>
                  <a:srgbClr val="0070C0"/>
                </a:solidFill>
              </a:rPr>
              <a:t>compliant</a:t>
            </a:r>
            <a:r>
              <a:rPr lang="en-GB" altLang="en-US" sz="2400" b="1" dirty="0">
                <a:solidFill>
                  <a:srgbClr val="0070C0"/>
                </a:solidFill>
              </a:rPr>
              <a:t> </a:t>
            </a:r>
            <a:r>
              <a:rPr lang="en-GB" altLang="en-US" sz="2400" dirty="0">
                <a:solidFill>
                  <a:srgbClr val="0070C0"/>
                </a:solidFill>
              </a:rPr>
              <a:t>pension scheme for Auto Enrolment (e.g. NEST or Baptist Pension Scheme)</a:t>
            </a:r>
          </a:p>
          <a:p>
            <a:pPr marL="914400" lvl="1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rgbClr val="0070C0"/>
                </a:solidFill>
              </a:rPr>
              <a:t>Staff can subsequently opt out (</a:t>
            </a:r>
            <a:r>
              <a:rPr lang="en-GB" altLang="en-US" sz="2400" b="1" u="sng" dirty="0">
                <a:solidFill>
                  <a:srgbClr val="0070C0"/>
                </a:solidFill>
              </a:rPr>
              <a:t>only</a:t>
            </a:r>
            <a:r>
              <a:rPr lang="en-GB" altLang="en-US" sz="2400" b="1" dirty="0">
                <a:solidFill>
                  <a:srgbClr val="0070C0"/>
                </a:solidFill>
              </a:rPr>
              <a:t> </a:t>
            </a:r>
            <a:r>
              <a:rPr lang="en-GB" altLang="en-US" sz="2400" dirty="0">
                <a:solidFill>
                  <a:srgbClr val="0070C0"/>
                </a:solidFill>
              </a:rPr>
              <a:t>after enrolment)</a:t>
            </a:r>
          </a:p>
          <a:p>
            <a:pPr marL="914400" lvl="1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rgbClr val="0070C0"/>
                </a:solidFill>
              </a:rPr>
              <a:t>Declaration of compliance must be completed with the Pensions Regulator</a:t>
            </a:r>
          </a:p>
          <a:p>
            <a:pPr marL="457200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en-US" sz="2400" dirty="0">
                <a:solidFill>
                  <a:srgbClr val="0070C0"/>
                </a:solidFill>
              </a:rPr>
              <a:t>Process must be repeated every 3 years</a:t>
            </a:r>
          </a:p>
        </p:txBody>
      </p:sp>
    </p:spTree>
    <p:extLst>
      <p:ext uri="{BB962C8B-B14F-4D97-AF65-F5344CB8AC3E}">
        <p14:creationId xmlns:p14="http://schemas.microsoft.com/office/powerpoint/2010/main" val="631796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3B2DA6309B1F4484E03F6F759F1297" ma:contentTypeVersion="8" ma:contentTypeDescription="Create a new document." ma:contentTypeScope="" ma:versionID="ad988912e421ffc0d03176349b78ad44">
  <xsd:schema xmlns:xsd="http://www.w3.org/2001/XMLSchema" xmlns:xs="http://www.w3.org/2001/XMLSchema" xmlns:p="http://schemas.microsoft.com/office/2006/metadata/properties" xmlns:ns2="8d3f1dad-f1ed-4caf-90ed-bfeb57237bda" xmlns:ns3="bd2f9774-fea6-4991-a844-4915b7a2177b" targetNamespace="http://schemas.microsoft.com/office/2006/metadata/properties" ma:root="true" ma:fieldsID="786e10b3372431347bc93d01b1505ef5" ns2:_="" ns3:_="">
    <xsd:import namespace="8d3f1dad-f1ed-4caf-90ed-bfeb57237bda"/>
    <xsd:import namespace="bd2f9774-fea6-4991-a844-4915b7a2177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3f1dad-f1ed-4caf-90ed-bfeb57237b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2f9774-fea6-4991-a844-4915b7a2177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5B56B52-2496-435F-8B52-6D651BAA19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3f1dad-f1ed-4caf-90ed-bfeb57237bda"/>
    <ds:schemaRef ds:uri="bd2f9774-fea6-4991-a844-4915b7a217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09A5D8F-E60B-4970-A092-25C899C67E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4C93102-C1C6-45E7-9F45-1DF0EE3AFD05}">
  <ds:schemaRefs>
    <ds:schemaRef ds:uri="8d3f1dad-f1ed-4caf-90ed-bfeb57237bda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bd2f9774-fea6-4991-a844-4915b7a2177b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2468</TotalTime>
  <Words>968</Words>
  <Application>Microsoft Office PowerPoint</Application>
  <PresentationFormat>On-screen Show (4:3)</PresentationFormat>
  <Paragraphs>138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MS PGothic</vt:lpstr>
      <vt:lpstr>MS PGothic</vt:lpstr>
      <vt:lpstr>Arial</vt:lpstr>
      <vt:lpstr>Calibri</vt:lpstr>
      <vt:lpstr>Gill Sans MT</vt:lpstr>
      <vt:lpstr>Rockwell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Any Questions? </vt:lpstr>
    </vt:vector>
  </TitlesOfParts>
  <Company>Baptist union of Great Britain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Parker</dc:creator>
  <cp:lastModifiedBy>Hazel Nicholls</cp:lastModifiedBy>
  <cp:revision>348</cp:revision>
  <cp:lastPrinted>2019-01-14T10:18:22Z</cp:lastPrinted>
  <dcterms:created xsi:type="dcterms:W3CDTF">2013-09-11T13:49:36Z</dcterms:created>
  <dcterms:modified xsi:type="dcterms:W3CDTF">2019-03-25T15:32:50Z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0x010100DB3B2DA6309B1F4484E03F6F759F1297</vt:lpwstr>
  </property>
</Properties>
</file>