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0"/>
  </p:notesMasterIdLst>
  <p:sldIdLst>
    <p:sldId id="266" r:id="rId5"/>
    <p:sldId id="267" r:id="rId6"/>
    <p:sldId id="268" r:id="rId7"/>
    <p:sldId id="269" r:id="rId8"/>
    <p:sldId id="256" r:id="rId9"/>
    <p:sldId id="265" r:id="rId10"/>
    <p:sldId id="264" r:id="rId11"/>
    <p:sldId id="259" r:id="rId12"/>
    <p:sldId id="260" r:id="rId13"/>
    <p:sldId id="270" r:id="rId14"/>
    <p:sldId id="271" r:id="rId15"/>
    <p:sldId id="261" r:id="rId16"/>
    <p:sldId id="263"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Raleway"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D2874-2B68-47BC-8C84-FAAB4E5ACCCF}" v="4" dt="2020-03-25T16:50:45.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7" d="100"/>
          <a:sy n="77" d="100"/>
        </p:scale>
        <p:origin x="8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ilson" userId="ee8bb01b-11a3-4739-a864-16766faed2dc" providerId="ADAL" clId="{D91D2874-2B68-47BC-8C84-FAAB4E5ACCCF}"/>
    <pc:docChg chg="undo redo modSld">
      <pc:chgData name="Richard Wilson" userId="ee8bb01b-11a3-4739-a864-16766faed2dc" providerId="ADAL" clId="{D91D2874-2B68-47BC-8C84-FAAB4E5ACCCF}" dt="2020-03-25T16:50:45.036" v="5"/>
      <pc:docMkLst>
        <pc:docMk/>
      </pc:docMkLst>
      <pc:sldChg chg="addSp delSp">
        <pc:chgData name="Richard Wilson" userId="ee8bb01b-11a3-4739-a864-16766faed2dc" providerId="ADAL" clId="{D91D2874-2B68-47BC-8C84-FAAB4E5ACCCF}" dt="2020-03-25T16:50:45.036" v="5"/>
        <pc:sldMkLst>
          <pc:docMk/>
          <pc:sldMk cId="1029067287" sldId="266"/>
        </pc:sldMkLst>
        <pc:spChg chg="add del">
          <ac:chgData name="Richard Wilson" userId="ee8bb01b-11a3-4739-a864-16766faed2dc" providerId="ADAL" clId="{D91D2874-2B68-47BC-8C84-FAAB4E5ACCCF}" dt="2020-03-25T16:50:45.036" v="5"/>
          <ac:spMkLst>
            <pc:docMk/>
            <pc:sldMk cId="1029067287" sldId="266"/>
            <ac:spMk id="4" creationId="{6D6780DA-4E7F-4053-AD1E-BA68D449054C}"/>
          </ac:spMkLst>
        </pc:spChg>
      </pc:sldChg>
      <pc:sldChg chg="modSp">
        <pc:chgData name="Richard Wilson" userId="ee8bb01b-11a3-4739-a864-16766faed2dc" providerId="ADAL" clId="{D91D2874-2B68-47BC-8C84-FAAB4E5ACCCF}" dt="2020-03-25T16:50:42.793" v="3" actId="6549"/>
        <pc:sldMkLst>
          <pc:docMk/>
          <pc:sldMk cId="2696250252" sldId="269"/>
        </pc:sldMkLst>
        <pc:spChg chg="mod">
          <ac:chgData name="Richard Wilson" userId="ee8bb01b-11a3-4739-a864-16766faed2dc" providerId="ADAL" clId="{D91D2874-2B68-47BC-8C84-FAAB4E5ACCCF}" dt="2020-03-25T16:50:42.793" v="3" actId="6549"/>
          <ac:spMkLst>
            <pc:docMk/>
            <pc:sldMk cId="2696250252" sldId="269"/>
            <ac:spMk id="2" creationId="{3BA2C558-BE38-0248-BADB-B856830A94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FB4E7-0191-7E45-B033-0DAA5017BA6E}"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19964-1B13-764C-82B0-7E3A2C454660}" type="slidenum">
              <a:rPr lang="en-US" smtClean="0"/>
              <a:t>‹#›</a:t>
            </a:fld>
            <a:endParaRPr lang="en-US"/>
          </a:p>
        </p:txBody>
      </p:sp>
    </p:spTree>
    <p:extLst>
      <p:ext uri="{BB962C8B-B14F-4D97-AF65-F5344CB8AC3E}">
        <p14:creationId xmlns:p14="http://schemas.microsoft.com/office/powerpoint/2010/main" val="284829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19964-1B13-764C-82B0-7E3A2C454660}" type="slidenum">
              <a:rPr lang="en-US" smtClean="0"/>
              <a:t>12</a:t>
            </a:fld>
            <a:endParaRPr lang="en-US"/>
          </a:p>
        </p:txBody>
      </p:sp>
    </p:spTree>
    <p:extLst>
      <p:ext uri="{BB962C8B-B14F-4D97-AF65-F5344CB8AC3E}">
        <p14:creationId xmlns:p14="http://schemas.microsoft.com/office/powerpoint/2010/main" val="25778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19964-1B13-764C-82B0-7E3A2C454660}" type="slidenum">
              <a:rPr lang="en-US" smtClean="0"/>
              <a:t>13</a:t>
            </a:fld>
            <a:endParaRPr lang="en-US"/>
          </a:p>
        </p:txBody>
      </p:sp>
    </p:spTree>
    <p:extLst>
      <p:ext uri="{BB962C8B-B14F-4D97-AF65-F5344CB8AC3E}">
        <p14:creationId xmlns:p14="http://schemas.microsoft.com/office/powerpoint/2010/main" val="157271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03F7-7F79-7D4B-88D3-27A849D080F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1FDF7D7-3928-F54F-90AE-F16648FB9A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88A0E3-EEFE-1445-A832-A08EC180B9F4}"/>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F731CF7B-3242-5D45-B34B-68801EB8E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A7381-B776-A141-812A-4163257E0AAA}"/>
              </a:ext>
            </a:extLst>
          </p:cNvPr>
          <p:cNvSpPr>
            <a:spLocks noGrp="1"/>
          </p:cNvSpPr>
          <p:nvPr>
            <p:ph type="sldNum" sz="quarter" idx="12"/>
          </p:nvPr>
        </p:nvSpPr>
        <p:spPr/>
        <p:txBody>
          <a:bodyPr/>
          <a:lstStyle/>
          <a:p>
            <a:fld id="{372712AE-8B89-0542-9D2B-1F15E982D64D}"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58B0DFA1-53FE-ED43-88C6-E6668A7D1953}"/>
              </a:ext>
            </a:extLst>
          </p:cNvPr>
          <p:cNvPicPr>
            <a:picLocks noChangeAspect="1"/>
          </p:cNvPicPr>
          <p:nvPr userDrawn="1"/>
        </p:nvPicPr>
        <p:blipFill>
          <a:blip r:embed="rId2"/>
          <a:stretch>
            <a:fillRect/>
          </a:stretch>
        </p:blipFill>
        <p:spPr>
          <a:xfrm>
            <a:off x="9434512" y="29493"/>
            <a:ext cx="2466976" cy="1092870"/>
          </a:xfrm>
          <a:prstGeom prst="rect">
            <a:avLst/>
          </a:prstGeom>
        </p:spPr>
      </p:pic>
    </p:spTree>
    <p:extLst>
      <p:ext uri="{BB962C8B-B14F-4D97-AF65-F5344CB8AC3E}">
        <p14:creationId xmlns:p14="http://schemas.microsoft.com/office/powerpoint/2010/main" val="149239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71A1-F5F0-0742-B901-3A679AC1385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1A5150-5CF4-4C4D-BF84-CA3860FC2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4B67EF-6C25-EC42-B086-089BBAB8E460}"/>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A3679C4A-F012-6642-B249-45F63A7A0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B8761-C0CF-5E46-91F4-DFD5840E4636}"/>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337720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8487A-62EB-0A40-9372-9A5C7320DE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99D5BC-21F0-8241-B235-F805C63316B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304B02-86B3-1E41-95F6-536764B775D3}"/>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E40CA9FF-1AA0-D14D-9228-EF639BC58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8DE83-4914-444C-84D2-C3B72B29B019}"/>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370960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7970-FEA4-5F4C-AC5D-A28715DB2B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04F4B5-B3E8-934D-9212-5DF62C34B3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A5811-6214-9C41-9794-3CC9E16E362C}"/>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2583CB21-F14C-3745-BB6B-E41123FC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BEC8B-F6F4-EC46-B3E0-A6132927BC0D}"/>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413606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170B-BC83-D14B-A916-2B9A9484D2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22D6AF-F99B-DD41-A4E0-E9EECFB05B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82B2F4-E256-3141-A01F-5C7B82E2AEF7}"/>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48EA930A-C688-024B-B152-A09DB541C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5C12C-4499-F44F-AB47-6157EDA55E50}"/>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287922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D711-2111-A54F-A2CA-903146026E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995BC20-8C32-9245-87E8-A982CF9495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CA6CA2-CBC6-634D-9273-C3D2FF32377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04AF10A-1612-4E49-9473-B2B1D71ABF1A}"/>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6" name="Footer Placeholder 5">
            <a:extLst>
              <a:ext uri="{FF2B5EF4-FFF2-40B4-BE49-F238E27FC236}">
                <a16:creationId xmlns:a16="http://schemas.microsoft.com/office/drawing/2014/main" id="{E780497D-427B-4E46-A1F7-CC23D9BF5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FEF35-F485-2A40-A7E2-7345776C4BEC}"/>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319642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BFDC-22C2-0947-AAA8-8221C3E224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321F9D-1EE2-B64C-A47D-622A6D179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CEE696-1F82-AB44-B84F-E291226C44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1EDD05-13B7-8F48-A7F3-450A3AA2F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8230CA-DD16-7D4C-AD9A-215E72028F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C55EA3-71B0-3E4D-977D-2D98786F472D}"/>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8" name="Footer Placeholder 7">
            <a:extLst>
              <a:ext uri="{FF2B5EF4-FFF2-40B4-BE49-F238E27FC236}">
                <a16:creationId xmlns:a16="http://schemas.microsoft.com/office/drawing/2014/main" id="{A0470D3C-4339-6440-BC40-1C7061D55E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70264A-982C-844E-AD9F-CA4C6C8A4954}"/>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25594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923D-C4D0-ED4D-B304-EB6003C409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89C3BB3-79F8-9849-8D89-508B5111CED5}"/>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4" name="Footer Placeholder 3">
            <a:extLst>
              <a:ext uri="{FF2B5EF4-FFF2-40B4-BE49-F238E27FC236}">
                <a16:creationId xmlns:a16="http://schemas.microsoft.com/office/drawing/2014/main" id="{0AFD3F81-D098-5A4A-822C-A8FA9F02D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E0E664-EF8B-AA46-A417-9A8CAB30DF9C}"/>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400154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3C62C-A1F4-CA42-9FE9-81F1C3339AF3}"/>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3" name="Footer Placeholder 2">
            <a:extLst>
              <a:ext uri="{FF2B5EF4-FFF2-40B4-BE49-F238E27FC236}">
                <a16:creationId xmlns:a16="http://schemas.microsoft.com/office/drawing/2014/main" id="{CD9D4DB7-5216-E842-BCBD-1FEEB366F6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96796-8EB0-8042-BB61-E89CC15F3BB6}"/>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232165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CDAA-41B9-E346-B1B6-6E1F84AB47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D0A982-7C35-D64F-B1BE-37B37EACC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67F294-17B5-334C-A620-D65572F0E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47DC10-71F7-AF40-9D10-272805BBFDE8}"/>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6" name="Footer Placeholder 5">
            <a:extLst>
              <a:ext uri="{FF2B5EF4-FFF2-40B4-BE49-F238E27FC236}">
                <a16:creationId xmlns:a16="http://schemas.microsoft.com/office/drawing/2014/main" id="{1BDB61F4-8A65-C844-8745-408FD5A92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3D087-008C-DB48-9874-5018B8AD8B32}"/>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47345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598A-64D0-CA43-AA25-7B0A91D77D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32964F-D601-B247-A9AA-F50ADE44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018CF-A2DD-0248-9C39-6A9159BF9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4EDEBB-6098-614C-834B-EFCF9CC14A3C}"/>
              </a:ext>
            </a:extLst>
          </p:cNvPr>
          <p:cNvSpPr>
            <a:spLocks noGrp="1"/>
          </p:cNvSpPr>
          <p:nvPr>
            <p:ph type="dt" sz="half" idx="10"/>
          </p:nvPr>
        </p:nvSpPr>
        <p:spPr/>
        <p:txBody>
          <a:bodyPr/>
          <a:lstStyle/>
          <a:p>
            <a:fld id="{C0B0FC9F-6CB7-0E41-BAC4-F03FBB446C10}" type="datetimeFigureOut">
              <a:rPr lang="en-US" smtClean="0"/>
              <a:t>3/25/2020</a:t>
            </a:fld>
            <a:endParaRPr lang="en-US"/>
          </a:p>
        </p:txBody>
      </p:sp>
      <p:sp>
        <p:nvSpPr>
          <p:cNvPr id="6" name="Footer Placeholder 5">
            <a:extLst>
              <a:ext uri="{FF2B5EF4-FFF2-40B4-BE49-F238E27FC236}">
                <a16:creationId xmlns:a16="http://schemas.microsoft.com/office/drawing/2014/main" id="{83509AD6-9293-0742-A2D2-04CA57658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9B22-2FF1-F644-82AB-D3516B14464A}"/>
              </a:ext>
            </a:extLst>
          </p:cNvPr>
          <p:cNvSpPr>
            <a:spLocks noGrp="1"/>
          </p:cNvSpPr>
          <p:nvPr>
            <p:ph type="sldNum" sz="quarter" idx="12"/>
          </p:nvPr>
        </p:nvSpPr>
        <p:spPr/>
        <p:txBody>
          <a:bodyPr/>
          <a:lstStyle/>
          <a:p>
            <a:fld id="{372712AE-8B89-0542-9D2B-1F15E982D64D}" type="slidenum">
              <a:rPr lang="en-US" smtClean="0"/>
              <a:t>‹#›</a:t>
            </a:fld>
            <a:endParaRPr lang="en-US"/>
          </a:p>
        </p:txBody>
      </p:sp>
    </p:spTree>
    <p:extLst>
      <p:ext uri="{BB962C8B-B14F-4D97-AF65-F5344CB8AC3E}">
        <p14:creationId xmlns:p14="http://schemas.microsoft.com/office/powerpoint/2010/main" val="157931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59769-EB30-924B-9C18-232A85993A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283B6A-B105-D94B-86C9-61C7A4916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3653B8-7009-9147-AD41-7EF1B2898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0FC9F-6CB7-0E41-BAC4-F03FBB446C10}" type="datetimeFigureOut">
              <a:rPr lang="en-US" smtClean="0"/>
              <a:t>3/25/2020</a:t>
            </a:fld>
            <a:endParaRPr lang="en-US"/>
          </a:p>
        </p:txBody>
      </p:sp>
      <p:sp>
        <p:nvSpPr>
          <p:cNvPr id="5" name="Footer Placeholder 4">
            <a:extLst>
              <a:ext uri="{FF2B5EF4-FFF2-40B4-BE49-F238E27FC236}">
                <a16:creationId xmlns:a16="http://schemas.microsoft.com/office/drawing/2014/main" id="{E06614A2-341C-0746-ACF3-65FB1FE90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6C700B-7119-DE4C-811A-C34CCA88B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712AE-8B89-0542-9D2B-1F15E982D64D}" type="slidenum">
              <a:rPr lang="en-US" smtClean="0"/>
              <a:t>‹#›</a:t>
            </a:fld>
            <a:endParaRPr lang="en-US"/>
          </a:p>
        </p:txBody>
      </p:sp>
    </p:spTree>
    <p:extLst>
      <p:ext uri="{BB962C8B-B14F-4D97-AF65-F5344CB8AC3E}">
        <p14:creationId xmlns:p14="http://schemas.microsoft.com/office/powerpoint/2010/main" val="42859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9A79-10E1-A54A-B5FD-C1EF91393C5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A79A2BE-B631-E84E-B610-42E55004590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3FBA09A-EE98-4D45-9938-7E14AF4508C8}"/>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0290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3078883"/>
            <a:ext cx="11043285" cy="1337000"/>
          </a:xfrm>
          <a:noFill/>
        </p:spPr>
        <p:txBody>
          <a:bodyPr>
            <a:noAutofit/>
          </a:bodyPr>
          <a:lstStyle/>
          <a:p>
            <a:pPr algn="l"/>
            <a:r>
              <a:rPr lang="en-GB" sz="5400" b="1" dirty="0">
                <a:latin typeface="Raleway" panose="020B0503030101060003" pitchFamily="34" charset="77"/>
              </a:rPr>
              <a:t>Prayers of Intercession</a:t>
            </a:r>
            <a:br>
              <a:rPr lang="en-GB" sz="54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our President, </a:t>
            </a:r>
            <a:br>
              <a:rPr lang="en-GB" sz="4400" b="1" i="1" dirty="0">
                <a:latin typeface="Raleway" panose="020B0503030101060003" pitchFamily="34" charset="77"/>
              </a:rPr>
            </a:br>
            <a:r>
              <a:rPr lang="en-GB" sz="4400" b="1" i="1" dirty="0">
                <a:latin typeface="Raleway" panose="020B0503030101060003" pitchFamily="34" charset="77"/>
              </a:rPr>
              <a:t>Rev Ken Benjamin</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115384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3078883"/>
            <a:ext cx="11043285" cy="1337000"/>
          </a:xfrm>
          <a:noFill/>
        </p:spPr>
        <p:txBody>
          <a:bodyPr>
            <a:noAutofit/>
          </a:bodyPr>
          <a:lstStyle/>
          <a:p>
            <a:pPr algn="l"/>
            <a:r>
              <a:rPr lang="en-GB" sz="5400" b="1" dirty="0">
                <a:latin typeface="Raleway" panose="020B0503030101060003" pitchFamily="34" charset="77"/>
              </a:rPr>
              <a:t>The Lord’s Prayer</a:t>
            </a:r>
            <a:br>
              <a:rPr lang="en-GB" sz="48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our General Secretary, </a:t>
            </a:r>
            <a:br>
              <a:rPr lang="en-GB" sz="4400" b="1" i="1" dirty="0">
                <a:latin typeface="Raleway" panose="020B0503030101060003" pitchFamily="34" charset="77"/>
              </a:rPr>
            </a:br>
            <a:r>
              <a:rPr lang="en-GB" sz="4400" b="1" i="1" dirty="0">
                <a:latin typeface="Raleway" panose="020B0503030101060003" pitchFamily="34" charset="77"/>
              </a:rPr>
              <a:t>Rev Lynn Green</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204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3850135" y="4612007"/>
            <a:ext cx="8341865" cy="2503169"/>
          </a:xfrm>
          <a:noFill/>
        </p:spPr>
        <p:txBody>
          <a:bodyPr>
            <a:noAutofit/>
          </a:bodyPr>
          <a:lstStyle/>
          <a:p>
            <a:pPr algn="l"/>
            <a:r>
              <a:rPr lang="en-GB" sz="4400" b="1" dirty="0">
                <a:latin typeface="Raleway" panose="020B0503030101060003" pitchFamily="34" charset="77"/>
              </a:rPr>
              <a:t>Our Father in heaven,</a:t>
            </a:r>
            <a:br>
              <a:rPr lang="en-GB" sz="4400" b="1" dirty="0">
                <a:latin typeface="Raleway" panose="020B0503030101060003" pitchFamily="34" charset="77"/>
              </a:rPr>
            </a:br>
            <a:r>
              <a:rPr lang="en-GB" sz="4400" b="1" dirty="0">
                <a:latin typeface="Raleway" panose="020B0503030101060003" pitchFamily="34" charset="77"/>
              </a:rPr>
              <a:t>hallowed be your name,</a:t>
            </a:r>
            <a:br>
              <a:rPr lang="en-GB" sz="4400" b="1" dirty="0">
                <a:latin typeface="Raleway" panose="020B0503030101060003" pitchFamily="34" charset="77"/>
              </a:rPr>
            </a:br>
            <a:r>
              <a:rPr lang="en-GB" sz="4400" b="1" dirty="0">
                <a:latin typeface="Raleway" panose="020B0503030101060003" pitchFamily="34" charset="77"/>
              </a:rPr>
              <a:t>your kingdom come,</a:t>
            </a:r>
            <a:br>
              <a:rPr lang="en-GB" sz="4400" b="1" dirty="0">
                <a:latin typeface="Raleway" panose="020B0503030101060003" pitchFamily="34" charset="77"/>
              </a:rPr>
            </a:br>
            <a:r>
              <a:rPr lang="en-GB" sz="4400" b="1" dirty="0">
                <a:latin typeface="Raleway" panose="020B0503030101060003" pitchFamily="34" charset="77"/>
              </a:rPr>
              <a:t>your will be done,</a:t>
            </a:r>
            <a:br>
              <a:rPr lang="en-GB" sz="4400" b="1" dirty="0">
                <a:latin typeface="Raleway" panose="020B0503030101060003" pitchFamily="34" charset="77"/>
              </a:rPr>
            </a:br>
            <a:r>
              <a:rPr lang="en-GB" sz="4400" b="1" dirty="0">
                <a:latin typeface="Raleway" panose="020B0503030101060003" pitchFamily="34" charset="77"/>
              </a:rPr>
              <a:t>on earth as it is in heaven.</a:t>
            </a:r>
            <a:br>
              <a:rPr lang="en-GB" sz="4400" b="1" dirty="0">
                <a:latin typeface="Raleway" panose="020B0503030101060003" pitchFamily="34" charset="77"/>
              </a:rPr>
            </a:br>
            <a:r>
              <a:rPr lang="en-GB" sz="4400" b="1" dirty="0">
                <a:latin typeface="Raleway" panose="020B0503030101060003" pitchFamily="34" charset="77"/>
              </a:rPr>
              <a:t>Give us today our daily bread.</a:t>
            </a:r>
            <a:br>
              <a:rPr lang="en-GB" sz="4400" b="1" dirty="0">
                <a:latin typeface="Raleway" panose="020B0503030101060003" pitchFamily="34" charset="77"/>
              </a:rPr>
            </a:br>
            <a:r>
              <a:rPr lang="en-GB" sz="4400" b="1" dirty="0">
                <a:latin typeface="Raleway" panose="020B0503030101060003" pitchFamily="34" charset="77"/>
              </a:rPr>
              <a:t>And forgive us our sins</a:t>
            </a:r>
            <a:br>
              <a:rPr lang="en-GB" sz="4400" b="1" dirty="0">
                <a:latin typeface="Raleway" panose="020B0503030101060003" pitchFamily="34" charset="77"/>
              </a:rPr>
            </a:br>
            <a:r>
              <a:rPr lang="en-GB" sz="4400" b="1" dirty="0">
                <a:latin typeface="Raleway" panose="020B0503030101060003" pitchFamily="34" charset="77"/>
              </a:rPr>
              <a:t>as we forgive those who sin against us.</a:t>
            </a:r>
            <a:br>
              <a:rPr lang="en-GB" sz="4800" b="1" dirty="0">
                <a:latin typeface="Raleway" panose="020B0503030101060003" pitchFamily="34" charset="77"/>
              </a:rPr>
            </a:b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pic>
        <p:nvPicPr>
          <p:cNvPr id="5" name="Picture 4">
            <a:extLst>
              <a:ext uri="{FF2B5EF4-FFF2-40B4-BE49-F238E27FC236}">
                <a16:creationId xmlns:a16="http://schemas.microsoft.com/office/drawing/2014/main" id="{84913CA6-5B0D-0946-9566-EAAD6668812B}"/>
              </a:ext>
            </a:extLst>
          </p:cNvPr>
          <p:cNvPicPr>
            <a:picLocks noChangeAspect="1"/>
          </p:cNvPicPr>
          <p:nvPr/>
        </p:nvPicPr>
        <p:blipFill>
          <a:blip r:embed="rId3"/>
          <a:srcRect/>
          <a:stretch/>
        </p:blipFill>
        <p:spPr>
          <a:xfrm>
            <a:off x="-823806" y="349070"/>
            <a:ext cx="4346831" cy="6159859"/>
          </a:xfrm>
          <a:prstGeom prst="rect">
            <a:avLst/>
          </a:prstGeom>
        </p:spPr>
      </p:pic>
    </p:spTree>
    <p:extLst>
      <p:ext uri="{BB962C8B-B14F-4D97-AF65-F5344CB8AC3E}">
        <p14:creationId xmlns:p14="http://schemas.microsoft.com/office/powerpoint/2010/main" val="2622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3850135" y="2442117"/>
            <a:ext cx="8341865" cy="2503169"/>
          </a:xfrm>
          <a:noFill/>
        </p:spPr>
        <p:txBody>
          <a:bodyPr>
            <a:noAutofit/>
          </a:bodyPr>
          <a:lstStyle/>
          <a:p>
            <a:pPr algn="l"/>
            <a:r>
              <a:rPr lang="en-GB" sz="4400" b="1" dirty="0">
                <a:latin typeface="Raleway" panose="020B0503030101060003" pitchFamily="34" charset="77"/>
              </a:rPr>
              <a:t>Lead us not into temptation</a:t>
            </a:r>
            <a:br>
              <a:rPr lang="en-GB" sz="4400" b="1" dirty="0">
                <a:latin typeface="Raleway" panose="020B0503030101060003" pitchFamily="34" charset="77"/>
              </a:rPr>
            </a:br>
            <a:r>
              <a:rPr lang="en-GB" sz="4400" b="1" dirty="0">
                <a:latin typeface="Raleway" panose="020B0503030101060003" pitchFamily="34" charset="77"/>
              </a:rPr>
              <a:t>but deliver us from evil.</a:t>
            </a:r>
            <a:br>
              <a:rPr lang="en-GB" sz="4400" b="1" dirty="0">
                <a:latin typeface="Raleway" panose="020B0503030101060003" pitchFamily="34" charset="77"/>
              </a:rPr>
            </a:br>
            <a:r>
              <a:rPr lang="en-GB" sz="4400" b="1" dirty="0">
                <a:latin typeface="Raleway" panose="020B0503030101060003" pitchFamily="34" charset="77"/>
              </a:rPr>
              <a:t>For the kingdom, the power,</a:t>
            </a:r>
            <a:br>
              <a:rPr lang="en-GB" sz="4400" b="1" dirty="0">
                <a:latin typeface="Raleway" panose="020B0503030101060003" pitchFamily="34" charset="77"/>
              </a:rPr>
            </a:br>
            <a:r>
              <a:rPr lang="en-GB" sz="4400" b="1" dirty="0">
                <a:latin typeface="Raleway" panose="020B0503030101060003" pitchFamily="34" charset="77"/>
              </a:rPr>
              <a:t>and the glory are yours</a:t>
            </a:r>
            <a:br>
              <a:rPr lang="en-GB" sz="4400" b="1" dirty="0">
                <a:latin typeface="Raleway" panose="020B0503030101060003" pitchFamily="34" charset="77"/>
              </a:rPr>
            </a:br>
            <a:r>
              <a:rPr lang="en-GB" sz="4400" b="1" dirty="0">
                <a:latin typeface="Raleway" panose="020B0503030101060003" pitchFamily="34" charset="77"/>
              </a:rPr>
              <a:t>now and for ever.</a:t>
            </a:r>
            <a:br>
              <a:rPr lang="en-GB" sz="4400" b="1" dirty="0">
                <a:latin typeface="Raleway" panose="020B0503030101060003" pitchFamily="34" charset="77"/>
              </a:rPr>
            </a:br>
            <a:r>
              <a:rPr lang="en-GB" sz="4400" b="1" dirty="0">
                <a:latin typeface="Raleway" panose="020B0503030101060003" pitchFamily="34" charset="77"/>
              </a:rPr>
              <a:t>Amen.</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pic>
        <p:nvPicPr>
          <p:cNvPr id="5" name="Picture 4">
            <a:extLst>
              <a:ext uri="{FF2B5EF4-FFF2-40B4-BE49-F238E27FC236}">
                <a16:creationId xmlns:a16="http://schemas.microsoft.com/office/drawing/2014/main" id="{84913CA6-5B0D-0946-9566-EAAD6668812B}"/>
              </a:ext>
            </a:extLst>
          </p:cNvPr>
          <p:cNvPicPr>
            <a:picLocks noChangeAspect="1"/>
          </p:cNvPicPr>
          <p:nvPr/>
        </p:nvPicPr>
        <p:blipFill>
          <a:blip r:embed="rId3"/>
          <a:srcRect/>
          <a:stretch/>
        </p:blipFill>
        <p:spPr>
          <a:xfrm>
            <a:off x="-823806" y="349070"/>
            <a:ext cx="4346831" cy="6159859"/>
          </a:xfrm>
          <a:prstGeom prst="rect">
            <a:avLst/>
          </a:prstGeom>
        </p:spPr>
      </p:pic>
    </p:spTree>
    <p:extLst>
      <p:ext uri="{BB962C8B-B14F-4D97-AF65-F5344CB8AC3E}">
        <p14:creationId xmlns:p14="http://schemas.microsoft.com/office/powerpoint/2010/main" val="6718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2873041"/>
            <a:ext cx="11043285" cy="1337000"/>
          </a:xfrm>
          <a:noFill/>
        </p:spPr>
        <p:txBody>
          <a:bodyPr>
            <a:noAutofit/>
          </a:bodyPr>
          <a:lstStyle/>
          <a:p>
            <a:pPr algn="l"/>
            <a:r>
              <a:rPr lang="en-GB" sz="5400" b="1" dirty="0">
                <a:latin typeface="Raleway" panose="020B0503030101060003" pitchFamily="34" charset="77"/>
              </a:rPr>
              <a:t>Closing</a:t>
            </a:r>
            <a:br>
              <a:rPr lang="en-GB" sz="48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Richard Wilson, Team Leader for our Support Services Specialist Team.</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248012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8" y="4291937"/>
            <a:ext cx="10135684" cy="1337000"/>
          </a:xfrm>
          <a:noFill/>
        </p:spPr>
        <p:txBody>
          <a:bodyPr>
            <a:noAutofit/>
          </a:bodyPr>
          <a:lstStyle/>
          <a:p>
            <a:pPr algn="l"/>
            <a:r>
              <a:rPr lang="en-GB" sz="5400" b="1" dirty="0">
                <a:latin typeface="Raleway" panose="020B0503030101060003" pitchFamily="34" charset="77"/>
              </a:rPr>
              <a:t>Next Prayer Broadcast</a:t>
            </a:r>
            <a:br>
              <a:rPr lang="en-GB" sz="48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Sunday 29 March at 7pm. Do check our website and social media for further details.</a:t>
            </a:r>
            <a:br>
              <a:rPr lang="en-GB" sz="4400" b="1" i="1" dirty="0">
                <a:latin typeface="Raleway" panose="020B0503030101060003" pitchFamily="34" charset="77"/>
              </a:rPr>
            </a:br>
            <a:br>
              <a:rPr lang="en-GB" sz="4400" b="1" i="1" dirty="0">
                <a:latin typeface="Raleway" panose="020B0503030101060003" pitchFamily="34" charset="77"/>
              </a:rPr>
            </a:br>
            <a:r>
              <a:rPr lang="en-GB" sz="4400" b="1" i="1" dirty="0" err="1">
                <a:latin typeface="Raleway" panose="020B0503030101060003" pitchFamily="34" charset="77"/>
              </a:rPr>
              <a:t>www.baptist.org.uk</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1748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2873041"/>
            <a:ext cx="11043285" cy="1337000"/>
          </a:xfrm>
          <a:noFill/>
        </p:spPr>
        <p:txBody>
          <a:bodyPr>
            <a:noAutofit/>
          </a:bodyPr>
          <a:lstStyle/>
          <a:p>
            <a:pPr algn="l"/>
            <a:r>
              <a:rPr lang="en-GB" sz="5400" b="1" dirty="0">
                <a:latin typeface="Raleway" panose="020B0503030101060003" pitchFamily="34" charset="77"/>
              </a:rPr>
              <a:t>Welcome</a:t>
            </a:r>
            <a:br>
              <a:rPr lang="en-GB" sz="48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Richard Wilson, Team Leader for our Support Services Specialist Team.</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51741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3673810"/>
            <a:ext cx="11043285" cy="1337000"/>
          </a:xfrm>
          <a:noFill/>
        </p:spPr>
        <p:txBody>
          <a:bodyPr>
            <a:noAutofit/>
          </a:bodyPr>
          <a:lstStyle/>
          <a:p>
            <a:pPr algn="l"/>
            <a:r>
              <a:rPr lang="en-GB" sz="5400" b="1" dirty="0">
                <a:latin typeface="Raleway" panose="020B0503030101060003" pitchFamily="34" charset="77"/>
              </a:rPr>
              <a:t>Turning to God, dwelling in his presence and lament</a:t>
            </a:r>
            <a:br>
              <a:rPr lang="en-GB" sz="48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our General Secretary, </a:t>
            </a:r>
            <a:br>
              <a:rPr lang="en-GB" sz="4400" b="1" i="1" dirty="0">
                <a:latin typeface="Raleway" panose="020B0503030101060003" pitchFamily="34" charset="77"/>
              </a:rPr>
            </a:br>
            <a:r>
              <a:rPr lang="en-GB" sz="4400" b="1" i="1" dirty="0">
                <a:latin typeface="Raleway" panose="020B0503030101060003" pitchFamily="34" charset="77"/>
              </a:rPr>
              <a:t>Rev Lynn Green</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222412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574357" y="3979902"/>
            <a:ext cx="10335381" cy="1337000"/>
          </a:xfrm>
          <a:noFill/>
        </p:spPr>
        <p:txBody>
          <a:bodyPr>
            <a:noAutofit/>
          </a:bodyPr>
          <a:lstStyle/>
          <a:p>
            <a:pPr algn="l"/>
            <a:r>
              <a:rPr lang="en-GB" sz="5400" b="1" dirty="0">
                <a:latin typeface="Raleway" panose="020B0503030101060003" pitchFamily="34" charset="77"/>
              </a:rPr>
              <a:t>Reflecting on Paul’s prison letters</a:t>
            </a:r>
            <a:br>
              <a:rPr lang="en-GB" sz="5400" b="1" dirty="0">
                <a:latin typeface="Raleway" panose="020B0503030101060003" pitchFamily="34" charset="77"/>
              </a:rPr>
            </a:br>
            <a:br>
              <a:rPr lang="en-GB" sz="4800" b="1" dirty="0">
                <a:latin typeface="Raleway" panose="020B0503030101060003" pitchFamily="34" charset="77"/>
              </a:rPr>
            </a:br>
            <a:r>
              <a:rPr lang="en-GB" sz="4400" b="1" i="1" dirty="0">
                <a:latin typeface="Raleway" panose="020B0503030101060003" pitchFamily="34" charset="77"/>
              </a:rPr>
              <a:t>With our President, </a:t>
            </a:r>
            <a:br>
              <a:rPr lang="en-GB" sz="4400" b="1" i="1" dirty="0">
                <a:latin typeface="Raleway" panose="020B0503030101060003" pitchFamily="34" charset="77"/>
              </a:rPr>
            </a:br>
            <a:r>
              <a:rPr lang="en-GB" sz="4400" b="1" i="1" dirty="0">
                <a:latin typeface="Raleway" panose="020B0503030101060003" pitchFamily="34" charset="77"/>
              </a:rPr>
              <a:t>Rev Ken Benjamin</a:t>
            </a:r>
            <a:endParaRPr lang="en-US" sz="4400" b="1" i="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269625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372428" y="4752333"/>
            <a:ext cx="11724979" cy="1337000"/>
          </a:xfrm>
          <a:noFill/>
        </p:spPr>
        <p:txBody>
          <a:bodyPr>
            <a:noAutofit/>
          </a:bodyPr>
          <a:lstStyle/>
          <a:p>
            <a:pPr algn="l"/>
            <a:r>
              <a:rPr lang="en-GB" sz="4800" b="1" dirty="0">
                <a:latin typeface="Raleway" panose="020B0503030101060003" pitchFamily="34" charset="77"/>
              </a:rPr>
              <a:t>Philippians 4:8-9 (NIV)</a:t>
            </a:r>
            <a:br>
              <a:rPr lang="en-GB" sz="4800" b="1" dirty="0">
                <a:latin typeface="Raleway" panose="020B0503030101060003" pitchFamily="34" charset="77"/>
              </a:rPr>
            </a:br>
            <a:br>
              <a:rPr lang="en-GB" sz="4800" b="1" dirty="0">
                <a:latin typeface="Raleway" panose="020B0503030101060003" pitchFamily="34" charset="77"/>
              </a:rPr>
            </a:br>
            <a:r>
              <a:rPr lang="en-GB" sz="4800" b="1" dirty="0">
                <a:latin typeface="Raleway" panose="020B0503030101060003" pitchFamily="34" charset="77"/>
              </a:rPr>
              <a:t>Finally, brothers and sisters, whatever is true, whatever is noble, whatever is right, whatever is pure, whatever is lovely, whatever is admirable —if anything is excellent or praiseworthy—think about such things.</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a:p>
        </p:txBody>
      </p:sp>
    </p:spTree>
    <p:extLst>
      <p:ext uri="{BB962C8B-B14F-4D97-AF65-F5344CB8AC3E}">
        <p14:creationId xmlns:p14="http://schemas.microsoft.com/office/powerpoint/2010/main" val="25668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372428" y="3429000"/>
            <a:ext cx="11043285" cy="1337000"/>
          </a:xfrm>
          <a:noFill/>
        </p:spPr>
        <p:txBody>
          <a:bodyPr>
            <a:noAutofit/>
          </a:bodyPr>
          <a:lstStyle/>
          <a:p>
            <a:pPr algn="l"/>
            <a:r>
              <a:rPr lang="en-GB" sz="4800" b="1" dirty="0">
                <a:latin typeface="Raleway" panose="020B0503030101060003" pitchFamily="34" charset="77"/>
              </a:rPr>
              <a:t>Philippians 4:8-9 (NIV)</a:t>
            </a:r>
            <a:br>
              <a:rPr lang="en-GB" sz="4800" b="1" dirty="0">
                <a:latin typeface="Raleway" panose="020B0503030101060003" pitchFamily="34" charset="77"/>
              </a:rPr>
            </a:br>
            <a:br>
              <a:rPr lang="en-GB" sz="4800" b="1" dirty="0">
                <a:latin typeface="Raleway" panose="020B0503030101060003" pitchFamily="34" charset="77"/>
              </a:rPr>
            </a:br>
            <a:r>
              <a:rPr lang="en-GB" sz="4800" b="1" dirty="0">
                <a:latin typeface="Raleway" panose="020B0503030101060003" pitchFamily="34" charset="77"/>
              </a:rPr>
              <a:t>Whatever you have learned or received or heard from me, or seen in me—put it into practice. And the God of peace will be with you.</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spTree>
    <p:extLst>
      <p:ext uri="{BB962C8B-B14F-4D97-AF65-F5344CB8AC3E}">
        <p14:creationId xmlns:p14="http://schemas.microsoft.com/office/powerpoint/2010/main" val="29948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6641091" y="2760500"/>
            <a:ext cx="4910828" cy="1337000"/>
          </a:xfrm>
          <a:noFill/>
        </p:spPr>
        <p:txBody>
          <a:bodyPr>
            <a:noAutofit/>
          </a:bodyPr>
          <a:lstStyle/>
          <a:p>
            <a:pPr algn="l"/>
            <a:r>
              <a:rPr lang="en-GB" sz="4800" b="1" dirty="0">
                <a:latin typeface="Raleway" panose="020B0503030101060003" pitchFamily="34" charset="77"/>
              </a:rPr>
              <a:t>Paul’s world was wider than his walls</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a:p>
        </p:txBody>
      </p:sp>
      <p:pic>
        <p:nvPicPr>
          <p:cNvPr id="6" name="Picture 5" descr="A close up of a white wall&#10;&#10;Description automatically generated">
            <a:extLst>
              <a:ext uri="{FF2B5EF4-FFF2-40B4-BE49-F238E27FC236}">
                <a16:creationId xmlns:a16="http://schemas.microsoft.com/office/drawing/2014/main" id="{444180D0-E3E9-5348-84D6-AA5085B74718}"/>
              </a:ext>
            </a:extLst>
          </p:cNvPr>
          <p:cNvPicPr>
            <a:picLocks noChangeAspect="1"/>
          </p:cNvPicPr>
          <p:nvPr/>
        </p:nvPicPr>
        <p:blipFill rotWithShape="1">
          <a:blip r:embed="rId2"/>
          <a:srcRect t="10142" r="-1" b="-1"/>
          <a:stretch/>
        </p:blipFill>
        <p:spPr>
          <a:xfrm>
            <a:off x="20" y="10"/>
            <a:ext cx="6105635" cy="6857990"/>
          </a:xfrm>
          <a:prstGeom prst="rect">
            <a:avLst/>
          </a:prstGeom>
        </p:spPr>
      </p:pic>
    </p:spTree>
    <p:extLst>
      <p:ext uri="{BB962C8B-B14F-4D97-AF65-F5344CB8AC3E}">
        <p14:creationId xmlns:p14="http://schemas.microsoft.com/office/powerpoint/2010/main" val="62162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6745715" y="1896063"/>
            <a:ext cx="5446265" cy="3637373"/>
          </a:xfrm>
          <a:noFill/>
        </p:spPr>
        <p:txBody>
          <a:bodyPr>
            <a:noAutofit/>
          </a:bodyPr>
          <a:lstStyle/>
          <a:p>
            <a:pPr algn="l"/>
            <a:r>
              <a:rPr lang="en-GB" sz="4800" b="1" dirty="0">
                <a:latin typeface="Raleway" panose="020B0503030101060003" pitchFamily="34" charset="77"/>
              </a:rPr>
              <a:t>Paul’s spiritual journey continued when his physical journey was limited</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pic>
        <p:nvPicPr>
          <p:cNvPr id="6" name="Picture 5">
            <a:extLst>
              <a:ext uri="{FF2B5EF4-FFF2-40B4-BE49-F238E27FC236}">
                <a16:creationId xmlns:a16="http://schemas.microsoft.com/office/drawing/2014/main" id="{444180D0-E3E9-5348-84D6-AA5085B74718}"/>
              </a:ext>
            </a:extLst>
          </p:cNvPr>
          <p:cNvPicPr>
            <a:picLocks noChangeAspect="1"/>
          </p:cNvPicPr>
          <p:nvPr/>
        </p:nvPicPr>
        <p:blipFill rotWithShape="1">
          <a:blip r:embed="rId2"/>
          <a:srcRect l="5036" r="35536" b="-1"/>
          <a:stretch/>
        </p:blipFill>
        <p:spPr>
          <a:xfrm>
            <a:off x="20" y="10"/>
            <a:ext cx="6105635" cy="6857990"/>
          </a:xfrm>
          <a:prstGeom prst="rect">
            <a:avLst/>
          </a:prstGeom>
        </p:spPr>
      </p:pic>
    </p:spTree>
    <p:extLst>
      <p:ext uri="{BB962C8B-B14F-4D97-AF65-F5344CB8AC3E}">
        <p14:creationId xmlns:p14="http://schemas.microsoft.com/office/powerpoint/2010/main" val="335893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558-BE38-0248-BADB-B856830A9470}"/>
              </a:ext>
            </a:extLst>
          </p:cNvPr>
          <p:cNvSpPr>
            <a:spLocks noGrp="1"/>
          </p:cNvSpPr>
          <p:nvPr>
            <p:ph type="ctrTitle"/>
          </p:nvPr>
        </p:nvSpPr>
        <p:spPr>
          <a:xfrm>
            <a:off x="6745735" y="1768794"/>
            <a:ext cx="4806184" cy="2503169"/>
          </a:xfrm>
          <a:noFill/>
        </p:spPr>
        <p:txBody>
          <a:bodyPr>
            <a:noAutofit/>
          </a:bodyPr>
          <a:lstStyle/>
          <a:p>
            <a:pPr algn="l"/>
            <a:r>
              <a:rPr lang="en-GB" sz="4800" b="1" dirty="0">
                <a:latin typeface="Raleway" panose="020B0503030101060003" pitchFamily="34" charset="77"/>
              </a:rPr>
              <a:t>Paul pointed his people in a Christ-like direction</a:t>
            </a:r>
            <a:endParaRPr lang="en-US" sz="4800" b="1" dirty="0">
              <a:latin typeface="Raleway" panose="020B0503030101060003" pitchFamily="34" charset="77"/>
            </a:endParaRPr>
          </a:p>
        </p:txBody>
      </p:sp>
      <p:sp>
        <p:nvSpPr>
          <p:cNvPr id="3" name="Subtitle 2">
            <a:extLst>
              <a:ext uri="{FF2B5EF4-FFF2-40B4-BE49-F238E27FC236}">
                <a16:creationId xmlns:a16="http://schemas.microsoft.com/office/drawing/2014/main" id="{5A2F6E97-9F08-3148-8F1A-B2574AA0FBDC}"/>
              </a:ext>
            </a:extLst>
          </p:cNvPr>
          <p:cNvSpPr>
            <a:spLocks noGrp="1"/>
          </p:cNvSpPr>
          <p:nvPr>
            <p:ph type="subTitle" idx="1"/>
          </p:nvPr>
        </p:nvSpPr>
        <p:spPr>
          <a:xfrm>
            <a:off x="6745735" y="4415883"/>
            <a:ext cx="4806184" cy="1802038"/>
          </a:xfrm>
          <a:noFill/>
        </p:spPr>
        <p:txBody>
          <a:bodyPr>
            <a:normAutofit/>
          </a:bodyPr>
          <a:lstStyle/>
          <a:p>
            <a:pPr algn="l"/>
            <a:endParaRPr lang="en-US" dirty="0"/>
          </a:p>
        </p:txBody>
      </p:sp>
      <p:pic>
        <p:nvPicPr>
          <p:cNvPr id="6" name="Picture 5">
            <a:extLst>
              <a:ext uri="{FF2B5EF4-FFF2-40B4-BE49-F238E27FC236}">
                <a16:creationId xmlns:a16="http://schemas.microsoft.com/office/drawing/2014/main" id="{444180D0-E3E9-5348-84D6-AA5085B74718}"/>
              </a:ext>
            </a:extLst>
          </p:cNvPr>
          <p:cNvPicPr>
            <a:picLocks noChangeAspect="1"/>
          </p:cNvPicPr>
          <p:nvPr/>
        </p:nvPicPr>
        <p:blipFill rotWithShape="1">
          <a:blip r:embed="rId2"/>
          <a:srcRect l="23941" r="25980"/>
          <a:stretch/>
        </p:blipFill>
        <p:spPr>
          <a:xfrm>
            <a:off x="20" y="10"/>
            <a:ext cx="6105635" cy="6857990"/>
          </a:xfrm>
          <a:prstGeom prst="rect">
            <a:avLst/>
          </a:prstGeom>
        </p:spPr>
      </p:pic>
    </p:spTree>
    <p:extLst>
      <p:ext uri="{BB962C8B-B14F-4D97-AF65-F5344CB8AC3E}">
        <p14:creationId xmlns:p14="http://schemas.microsoft.com/office/powerpoint/2010/main" val="66995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B2DA6309B1F4484E03F6F759F1297" ma:contentTypeVersion="12" ma:contentTypeDescription="Create a new document." ma:contentTypeScope="" ma:versionID="3d3b6bf757be4e06fd4f644dd5b1ba09">
  <xsd:schema xmlns:xsd="http://www.w3.org/2001/XMLSchema" xmlns:xs="http://www.w3.org/2001/XMLSchema" xmlns:p="http://schemas.microsoft.com/office/2006/metadata/properties" xmlns:ns2="8d3f1dad-f1ed-4caf-90ed-bfeb57237bda" xmlns:ns3="bd2f9774-fea6-4991-a844-4915b7a2177b" targetNamespace="http://schemas.microsoft.com/office/2006/metadata/properties" ma:root="true" ma:fieldsID="8269514e292cff35166b8f006fb7e08a" ns2:_="" ns3:_="">
    <xsd:import namespace="8d3f1dad-f1ed-4caf-90ed-bfeb57237bda"/>
    <xsd:import namespace="bd2f9774-fea6-4991-a844-4915b7a217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f1dad-f1ed-4caf-90ed-bfeb57237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2f9774-fea6-4991-a844-4915b7a217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31F3F-AE6D-40A6-BFA1-3D524C0A4273}"/>
</file>

<file path=customXml/itemProps2.xml><?xml version="1.0" encoding="utf-8"?>
<ds:datastoreItem xmlns:ds="http://schemas.openxmlformats.org/officeDocument/2006/customXml" ds:itemID="{68EC09B9-A374-4D4B-9043-3A0993C625E4}">
  <ds:schemaRefs>
    <ds:schemaRef ds:uri="http://schemas.microsoft.com/sharepoint/v3/contenttype/forms"/>
  </ds:schemaRefs>
</ds:datastoreItem>
</file>

<file path=customXml/itemProps3.xml><?xml version="1.0" encoding="utf-8"?>
<ds:datastoreItem xmlns:ds="http://schemas.openxmlformats.org/officeDocument/2006/customXml" ds:itemID="{EAAE5095-BB54-4934-938E-2D3CC8F49755}">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32ba3533-4abd-4934-91f8-45467ee8f2c1"/>
    <ds:schemaRef ds:uri="http://schemas.openxmlformats.org/package/2006/metadata/core-properties"/>
    <ds:schemaRef ds:uri="b2e653be-f42d-4a38-acde-44278389a21d"/>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82</TotalTime>
  <Words>73</Words>
  <Application>Microsoft Office PowerPoint</Application>
  <PresentationFormat>Widescreen</PresentationFormat>
  <Paragraphs>16</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Calibri</vt:lpstr>
      <vt:lpstr>Arial</vt:lpstr>
      <vt:lpstr>Raleway</vt:lpstr>
      <vt:lpstr>Office Theme</vt:lpstr>
      <vt:lpstr>PowerPoint Presentation</vt:lpstr>
      <vt:lpstr>Welcome  With Richard Wilson, Team Leader for our Support Services Specialist Team.</vt:lpstr>
      <vt:lpstr>Turning to God, dwelling in his presence and lament  With our General Secretary,  Rev Lynn Green</vt:lpstr>
      <vt:lpstr>Reflecting on Paul’s prison letters  With our President,  Rev Ken Benjamin</vt:lpstr>
      <vt:lpstr>Philippians 4:8-9 (NIV)  Finally, brothers and sisters, whatever is true, whatever is noble, whatever is right, whatever is pure, whatever is lovely, whatever is admirable —if anything is excellent or praiseworthy—think about such things.</vt:lpstr>
      <vt:lpstr>Philippians 4:8-9 (NIV)  Whatever you have learned or received or heard from me, or seen in me—put it into practice. And the God of peace will be with you.</vt:lpstr>
      <vt:lpstr>Paul’s world was wider than his walls</vt:lpstr>
      <vt:lpstr>Paul’s spiritual journey continued when his physical journey was limited</vt:lpstr>
      <vt:lpstr>Paul pointed his people in a Christ-like direction</vt:lpstr>
      <vt:lpstr>Prayers of Intercession  With our President,  Rev Ken Benjamin</vt:lpstr>
      <vt:lpstr>The Lord’s Prayer  With our General Secretary,  Rev Lynn Green</vt:lpstr>
      <vt:lpstr>Our Father in heaven, hallowed be your name, your kingdom come, your will be done, on earth as it is in heaven. Give us today our daily bread. And forgive us our sins as we forgive those who sin against us. </vt:lpstr>
      <vt:lpstr>Lead us not into temptation but deliver us from evil. For the kingdom, the power, and the glory are yours now and for ever. Amen.</vt:lpstr>
      <vt:lpstr>Closing  With Richard Wilson, Team Leader for our Support Services Specialist Team.</vt:lpstr>
      <vt:lpstr>Next Prayer Broadcast  Sunday 29 March at 7pm. Do check our website and social media for further details.  www.baptist.org.uk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world was wider than his walls</dc:title>
  <dc:creator>Mike Lowe</dc:creator>
  <cp:lastModifiedBy>Richard Wilson</cp:lastModifiedBy>
  <cp:revision>15</cp:revision>
  <dcterms:created xsi:type="dcterms:W3CDTF">2020-03-25T12:31:36Z</dcterms:created>
  <dcterms:modified xsi:type="dcterms:W3CDTF">2020-03-25T16:50:51Z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0x010100DB3B2DA6309B1F4484E03F6F759F1297</vt:lpwstr>
  </property>
</Properties>
</file>