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9" r:id="rId12"/>
    <p:sldId id="265" r:id="rId13"/>
    <p:sldId id="279" r:id="rId14"/>
    <p:sldId id="270" r:id="rId15"/>
    <p:sldId id="271" r:id="rId16"/>
    <p:sldId id="272" r:id="rId17"/>
    <p:sldId id="273" r:id="rId18"/>
    <p:sldId id="274" r:id="rId19"/>
    <p:sldId id="275" r:id="rId20"/>
    <p:sldId id="276" r:id="rId21"/>
    <p:sldId id="277" r:id="rId22"/>
    <p:sldId id="278"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73E90-4BD8-4211-BE13-2CF717DA6D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EB757A-3028-4165-85B1-06A7B8D948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F5C1CC-3CD8-44A5-80E0-21FA323E7F1F}"/>
              </a:ext>
            </a:extLst>
          </p:cNvPr>
          <p:cNvSpPr>
            <a:spLocks noGrp="1"/>
          </p:cNvSpPr>
          <p:nvPr>
            <p:ph type="dt" sz="half" idx="10"/>
          </p:nvPr>
        </p:nvSpPr>
        <p:spPr/>
        <p:txBody>
          <a:bodyPr/>
          <a:lstStyle/>
          <a:p>
            <a:fld id="{2E112BC8-7D13-429F-9CC0-CF391F9EC776}" type="datetimeFigureOut">
              <a:rPr lang="en-GB" smtClean="0"/>
              <a:t>24/10/2019</a:t>
            </a:fld>
            <a:endParaRPr lang="en-GB"/>
          </a:p>
        </p:txBody>
      </p:sp>
      <p:sp>
        <p:nvSpPr>
          <p:cNvPr id="5" name="Footer Placeholder 4">
            <a:extLst>
              <a:ext uri="{FF2B5EF4-FFF2-40B4-BE49-F238E27FC236}">
                <a16:creationId xmlns:a16="http://schemas.microsoft.com/office/drawing/2014/main" id="{DEE72227-664A-4E00-AFC9-7F3F8125E6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CBC79F-A6C1-4BF6-9893-28734DC3BC49}"/>
              </a:ext>
            </a:extLst>
          </p:cNvPr>
          <p:cNvSpPr>
            <a:spLocks noGrp="1"/>
          </p:cNvSpPr>
          <p:nvPr>
            <p:ph type="sldNum" sz="quarter" idx="12"/>
          </p:nvPr>
        </p:nvSpPr>
        <p:spPr/>
        <p:txBody>
          <a:bodyPr/>
          <a:lstStyle/>
          <a:p>
            <a:fld id="{8C9DCB44-123A-4B24-8AE7-781E6E7506B1}" type="slidenum">
              <a:rPr lang="en-GB" smtClean="0"/>
              <a:t>‹#›</a:t>
            </a:fld>
            <a:endParaRPr lang="en-GB"/>
          </a:p>
        </p:txBody>
      </p:sp>
    </p:spTree>
    <p:extLst>
      <p:ext uri="{BB962C8B-B14F-4D97-AF65-F5344CB8AC3E}">
        <p14:creationId xmlns:p14="http://schemas.microsoft.com/office/powerpoint/2010/main" val="203491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3DE22-ED5C-4126-8A8D-805E5C0573A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35D32F-22EC-419A-A1E1-BA1026F63A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920B9C-DCE4-4C1B-8DFC-C6438D8E0848}"/>
              </a:ext>
            </a:extLst>
          </p:cNvPr>
          <p:cNvSpPr>
            <a:spLocks noGrp="1"/>
          </p:cNvSpPr>
          <p:nvPr>
            <p:ph type="dt" sz="half" idx="10"/>
          </p:nvPr>
        </p:nvSpPr>
        <p:spPr/>
        <p:txBody>
          <a:bodyPr/>
          <a:lstStyle/>
          <a:p>
            <a:fld id="{2E112BC8-7D13-429F-9CC0-CF391F9EC776}" type="datetimeFigureOut">
              <a:rPr lang="en-GB" smtClean="0"/>
              <a:t>24/10/2019</a:t>
            </a:fld>
            <a:endParaRPr lang="en-GB"/>
          </a:p>
        </p:txBody>
      </p:sp>
      <p:sp>
        <p:nvSpPr>
          <p:cNvPr id="5" name="Footer Placeholder 4">
            <a:extLst>
              <a:ext uri="{FF2B5EF4-FFF2-40B4-BE49-F238E27FC236}">
                <a16:creationId xmlns:a16="http://schemas.microsoft.com/office/drawing/2014/main" id="{474AB678-9659-4E27-A7B4-415A5CDB00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C7A813-8555-4332-BC40-94BB16561EE8}"/>
              </a:ext>
            </a:extLst>
          </p:cNvPr>
          <p:cNvSpPr>
            <a:spLocks noGrp="1"/>
          </p:cNvSpPr>
          <p:nvPr>
            <p:ph type="sldNum" sz="quarter" idx="12"/>
          </p:nvPr>
        </p:nvSpPr>
        <p:spPr/>
        <p:txBody>
          <a:bodyPr/>
          <a:lstStyle/>
          <a:p>
            <a:fld id="{8C9DCB44-123A-4B24-8AE7-781E6E7506B1}" type="slidenum">
              <a:rPr lang="en-GB" smtClean="0"/>
              <a:t>‹#›</a:t>
            </a:fld>
            <a:endParaRPr lang="en-GB"/>
          </a:p>
        </p:txBody>
      </p:sp>
    </p:spTree>
    <p:extLst>
      <p:ext uri="{BB962C8B-B14F-4D97-AF65-F5344CB8AC3E}">
        <p14:creationId xmlns:p14="http://schemas.microsoft.com/office/powerpoint/2010/main" val="2625772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2C9709-450F-4DB2-85A4-614525F4E5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6DAE5B-A965-4282-BE78-8CEB08A1DD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11A65F-3C51-46D0-9D91-BEA1EE2EF70F}"/>
              </a:ext>
            </a:extLst>
          </p:cNvPr>
          <p:cNvSpPr>
            <a:spLocks noGrp="1"/>
          </p:cNvSpPr>
          <p:nvPr>
            <p:ph type="dt" sz="half" idx="10"/>
          </p:nvPr>
        </p:nvSpPr>
        <p:spPr/>
        <p:txBody>
          <a:bodyPr/>
          <a:lstStyle/>
          <a:p>
            <a:fld id="{2E112BC8-7D13-429F-9CC0-CF391F9EC776}" type="datetimeFigureOut">
              <a:rPr lang="en-GB" smtClean="0"/>
              <a:t>24/10/2019</a:t>
            </a:fld>
            <a:endParaRPr lang="en-GB"/>
          </a:p>
        </p:txBody>
      </p:sp>
      <p:sp>
        <p:nvSpPr>
          <p:cNvPr id="5" name="Footer Placeholder 4">
            <a:extLst>
              <a:ext uri="{FF2B5EF4-FFF2-40B4-BE49-F238E27FC236}">
                <a16:creationId xmlns:a16="http://schemas.microsoft.com/office/drawing/2014/main" id="{5BDDF258-B951-4D3A-8222-DD23D2E46E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8DF212-9494-4098-8EF2-E06C861F2797}"/>
              </a:ext>
            </a:extLst>
          </p:cNvPr>
          <p:cNvSpPr>
            <a:spLocks noGrp="1"/>
          </p:cNvSpPr>
          <p:nvPr>
            <p:ph type="sldNum" sz="quarter" idx="12"/>
          </p:nvPr>
        </p:nvSpPr>
        <p:spPr/>
        <p:txBody>
          <a:bodyPr/>
          <a:lstStyle/>
          <a:p>
            <a:fld id="{8C9DCB44-123A-4B24-8AE7-781E6E7506B1}" type="slidenum">
              <a:rPr lang="en-GB" smtClean="0"/>
              <a:t>‹#›</a:t>
            </a:fld>
            <a:endParaRPr lang="en-GB"/>
          </a:p>
        </p:txBody>
      </p:sp>
    </p:spTree>
    <p:extLst>
      <p:ext uri="{BB962C8B-B14F-4D97-AF65-F5344CB8AC3E}">
        <p14:creationId xmlns:p14="http://schemas.microsoft.com/office/powerpoint/2010/main" val="3674941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47FCC3D-D1B3-4BA3-868B-72A6A66A3B6E}" type="datetime1">
              <a:rPr lang="en-GB" smtClean="0"/>
              <a:t>24/10/2019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847A3-7975-4EFA-A4C3-6A42C6ACD45A}" type="slidenum">
              <a:rPr lang="en-GB" smtClean="0"/>
              <a:t>‹#›</a:t>
            </a:fld>
            <a:endParaRPr lang="en-GB"/>
          </a:p>
        </p:txBody>
      </p:sp>
    </p:spTree>
    <p:extLst>
      <p:ext uri="{BB962C8B-B14F-4D97-AF65-F5344CB8AC3E}">
        <p14:creationId xmlns:p14="http://schemas.microsoft.com/office/powerpoint/2010/main" val="1335662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AC5126-51C1-4D4D-956D-2091BF4B5A28}" type="datetime1">
              <a:rPr lang="en-GB" smtClean="0"/>
              <a:t>24/10/2019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847A3-7975-4EFA-A4C3-6A42C6ACD45A}" type="slidenum">
              <a:rPr lang="en-GB" smtClean="0"/>
              <a:t>‹#›</a:t>
            </a:fld>
            <a:endParaRPr lang="en-GB"/>
          </a:p>
        </p:txBody>
      </p:sp>
    </p:spTree>
    <p:extLst>
      <p:ext uri="{BB962C8B-B14F-4D97-AF65-F5344CB8AC3E}">
        <p14:creationId xmlns:p14="http://schemas.microsoft.com/office/powerpoint/2010/main" val="987321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3D5894-89CD-4396-84F8-B782EB5B607B}" type="datetime1">
              <a:rPr lang="en-GB" smtClean="0"/>
              <a:t>24/10/2019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847A3-7975-4EFA-A4C3-6A42C6ACD45A}" type="slidenum">
              <a:rPr lang="en-GB" smtClean="0"/>
              <a:t>‹#›</a:t>
            </a:fld>
            <a:endParaRPr lang="en-GB"/>
          </a:p>
        </p:txBody>
      </p:sp>
    </p:spTree>
    <p:extLst>
      <p:ext uri="{BB962C8B-B14F-4D97-AF65-F5344CB8AC3E}">
        <p14:creationId xmlns:p14="http://schemas.microsoft.com/office/powerpoint/2010/main" val="3309993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1889EAB-0F2A-4545-A7B4-72E110B3646F}" type="datetime1">
              <a:rPr lang="en-GB" smtClean="0"/>
              <a:t>24/10/2019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847A3-7975-4EFA-A4C3-6A42C6ACD45A}" type="slidenum">
              <a:rPr lang="en-GB" smtClean="0"/>
              <a:t>‹#›</a:t>
            </a:fld>
            <a:endParaRPr lang="en-GB"/>
          </a:p>
        </p:txBody>
      </p:sp>
    </p:spTree>
    <p:extLst>
      <p:ext uri="{BB962C8B-B14F-4D97-AF65-F5344CB8AC3E}">
        <p14:creationId xmlns:p14="http://schemas.microsoft.com/office/powerpoint/2010/main" val="649385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42DCDF-B1F7-4136-942D-C295A4574825}" type="datetime1">
              <a:rPr lang="en-GB" smtClean="0"/>
              <a:t>24/10/2019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4847A3-7975-4EFA-A4C3-6A42C6ACD45A}" type="slidenum">
              <a:rPr lang="en-GB" smtClean="0"/>
              <a:t>‹#›</a:t>
            </a:fld>
            <a:endParaRPr lang="en-GB"/>
          </a:p>
        </p:txBody>
      </p:sp>
    </p:spTree>
    <p:extLst>
      <p:ext uri="{BB962C8B-B14F-4D97-AF65-F5344CB8AC3E}">
        <p14:creationId xmlns:p14="http://schemas.microsoft.com/office/powerpoint/2010/main" val="700710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91F55A4-A2E9-494A-B6CC-CD0907BCBD4F}" type="datetime1">
              <a:rPr lang="en-GB" smtClean="0"/>
              <a:t>24/10/2019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4847A3-7975-4EFA-A4C3-6A42C6ACD45A}" type="slidenum">
              <a:rPr lang="en-GB" smtClean="0"/>
              <a:t>‹#›</a:t>
            </a:fld>
            <a:endParaRPr lang="en-GB"/>
          </a:p>
        </p:txBody>
      </p:sp>
    </p:spTree>
    <p:extLst>
      <p:ext uri="{BB962C8B-B14F-4D97-AF65-F5344CB8AC3E}">
        <p14:creationId xmlns:p14="http://schemas.microsoft.com/office/powerpoint/2010/main" val="3650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B5F039-40A5-4348-8319-DFA3857B744A}" type="datetime1">
              <a:rPr lang="en-GB" smtClean="0"/>
              <a:t>24/10/2019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4847A3-7975-4EFA-A4C3-6A42C6ACD45A}" type="slidenum">
              <a:rPr lang="en-GB" smtClean="0"/>
              <a:t>‹#›</a:t>
            </a:fld>
            <a:endParaRPr lang="en-GB"/>
          </a:p>
        </p:txBody>
      </p:sp>
    </p:spTree>
    <p:extLst>
      <p:ext uri="{BB962C8B-B14F-4D97-AF65-F5344CB8AC3E}">
        <p14:creationId xmlns:p14="http://schemas.microsoft.com/office/powerpoint/2010/main" val="32961245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EF58F5-63BC-428E-8F30-4E5B7354157B}" type="datetime1">
              <a:rPr lang="en-GB" smtClean="0"/>
              <a:t>24/10/2019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847A3-7975-4EFA-A4C3-6A42C6ACD45A}" type="slidenum">
              <a:rPr lang="en-GB" smtClean="0"/>
              <a:t>‹#›</a:t>
            </a:fld>
            <a:endParaRPr lang="en-GB"/>
          </a:p>
        </p:txBody>
      </p:sp>
    </p:spTree>
    <p:extLst>
      <p:ext uri="{BB962C8B-B14F-4D97-AF65-F5344CB8AC3E}">
        <p14:creationId xmlns:p14="http://schemas.microsoft.com/office/powerpoint/2010/main" val="470482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12268-7A43-42BA-BB00-74E0F456B5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C98BA1E-6646-4E10-9983-DF59FEE181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DE7882-39FA-4DF6-8D87-85FEFE3B5544}"/>
              </a:ext>
            </a:extLst>
          </p:cNvPr>
          <p:cNvSpPr>
            <a:spLocks noGrp="1"/>
          </p:cNvSpPr>
          <p:nvPr>
            <p:ph type="dt" sz="half" idx="10"/>
          </p:nvPr>
        </p:nvSpPr>
        <p:spPr/>
        <p:txBody>
          <a:bodyPr/>
          <a:lstStyle/>
          <a:p>
            <a:fld id="{2E112BC8-7D13-429F-9CC0-CF391F9EC776}" type="datetimeFigureOut">
              <a:rPr lang="en-GB" smtClean="0"/>
              <a:t>24/10/2019</a:t>
            </a:fld>
            <a:endParaRPr lang="en-GB"/>
          </a:p>
        </p:txBody>
      </p:sp>
      <p:sp>
        <p:nvSpPr>
          <p:cNvPr id="5" name="Footer Placeholder 4">
            <a:extLst>
              <a:ext uri="{FF2B5EF4-FFF2-40B4-BE49-F238E27FC236}">
                <a16:creationId xmlns:a16="http://schemas.microsoft.com/office/drawing/2014/main" id="{3202C795-AD6B-466F-816B-DC880376B8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209433-6998-4FCB-A9D7-276A20F3B0D8}"/>
              </a:ext>
            </a:extLst>
          </p:cNvPr>
          <p:cNvSpPr>
            <a:spLocks noGrp="1"/>
          </p:cNvSpPr>
          <p:nvPr>
            <p:ph type="sldNum" sz="quarter" idx="12"/>
          </p:nvPr>
        </p:nvSpPr>
        <p:spPr/>
        <p:txBody>
          <a:bodyPr/>
          <a:lstStyle/>
          <a:p>
            <a:fld id="{8C9DCB44-123A-4B24-8AE7-781E6E7506B1}" type="slidenum">
              <a:rPr lang="en-GB" smtClean="0"/>
              <a:t>‹#›</a:t>
            </a:fld>
            <a:endParaRPr lang="en-GB"/>
          </a:p>
        </p:txBody>
      </p:sp>
    </p:spTree>
    <p:extLst>
      <p:ext uri="{BB962C8B-B14F-4D97-AF65-F5344CB8AC3E}">
        <p14:creationId xmlns:p14="http://schemas.microsoft.com/office/powerpoint/2010/main" val="38978074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0E1555-F792-4868-8EB2-2B716CF6D3EE}" type="datetime1">
              <a:rPr lang="en-GB" smtClean="0"/>
              <a:t>24/10/2019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847A3-7975-4EFA-A4C3-6A42C6ACD45A}" type="slidenum">
              <a:rPr lang="en-GB" smtClean="0"/>
              <a:t>‹#›</a:t>
            </a:fld>
            <a:endParaRPr lang="en-GB"/>
          </a:p>
        </p:txBody>
      </p:sp>
    </p:spTree>
    <p:extLst>
      <p:ext uri="{BB962C8B-B14F-4D97-AF65-F5344CB8AC3E}">
        <p14:creationId xmlns:p14="http://schemas.microsoft.com/office/powerpoint/2010/main" val="28509413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FCD6D5-7AD6-4267-A635-832099E5431C}" type="datetime1">
              <a:rPr lang="en-GB" smtClean="0"/>
              <a:t>24/10/2019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847A3-7975-4EFA-A4C3-6A42C6ACD45A}" type="slidenum">
              <a:rPr lang="en-GB" smtClean="0"/>
              <a:t>‹#›</a:t>
            </a:fld>
            <a:endParaRPr lang="en-GB"/>
          </a:p>
        </p:txBody>
      </p:sp>
    </p:spTree>
    <p:extLst>
      <p:ext uri="{BB962C8B-B14F-4D97-AF65-F5344CB8AC3E}">
        <p14:creationId xmlns:p14="http://schemas.microsoft.com/office/powerpoint/2010/main" val="1277790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470D276-B8DB-4009-936B-C2428D9D8DD2}" type="datetime1">
              <a:rPr lang="en-GB" smtClean="0"/>
              <a:t>24/10/2019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847A3-7975-4EFA-A4C3-6A42C6ACD45A}" type="slidenum">
              <a:rPr lang="en-GB" smtClean="0"/>
              <a:t>‹#›</a:t>
            </a:fld>
            <a:endParaRPr lang="en-GB"/>
          </a:p>
        </p:txBody>
      </p:sp>
    </p:spTree>
    <p:extLst>
      <p:ext uri="{BB962C8B-B14F-4D97-AF65-F5344CB8AC3E}">
        <p14:creationId xmlns:p14="http://schemas.microsoft.com/office/powerpoint/2010/main" val="84647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BE650-BB25-4B51-9A69-F4DCA7F733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F44283D-18CF-4F46-B72D-8BAC7A8417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70743F-770A-45DC-831B-D0D0539FDF22}"/>
              </a:ext>
            </a:extLst>
          </p:cNvPr>
          <p:cNvSpPr>
            <a:spLocks noGrp="1"/>
          </p:cNvSpPr>
          <p:nvPr>
            <p:ph type="dt" sz="half" idx="10"/>
          </p:nvPr>
        </p:nvSpPr>
        <p:spPr/>
        <p:txBody>
          <a:bodyPr/>
          <a:lstStyle/>
          <a:p>
            <a:fld id="{2E112BC8-7D13-429F-9CC0-CF391F9EC776}" type="datetimeFigureOut">
              <a:rPr lang="en-GB" smtClean="0"/>
              <a:t>24/10/2019</a:t>
            </a:fld>
            <a:endParaRPr lang="en-GB"/>
          </a:p>
        </p:txBody>
      </p:sp>
      <p:sp>
        <p:nvSpPr>
          <p:cNvPr id="5" name="Footer Placeholder 4">
            <a:extLst>
              <a:ext uri="{FF2B5EF4-FFF2-40B4-BE49-F238E27FC236}">
                <a16:creationId xmlns:a16="http://schemas.microsoft.com/office/drawing/2014/main" id="{7C7C5BFB-D531-4D86-92CA-1ABA601B57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61C6B6-A151-483A-9158-D08364E9D271}"/>
              </a:ext>
            </a:extLst>
          </p:cNvPr>
          <p:cNvSpPr>
            <a:spLocks noGrp="1"/>
          </p:cNvSpPr>
          <p:nvPr>
            <p:ph type="sldNum" sz="quarter" idx="12"/>
          </p:nvPr>
        </p:nvSpPr>
        <p:spPr/>
        <p:txBody>
          <a:bodyPr/>
          <a:lstStyle/>
          <a:p>
            <a:fld id="{8C9DCB44-123A-4B24-8AE7-781E6E7506B1}" type="slidenum">
              <a:rPr lang="en-GB" smtClean="0"/>
              <a:t>‹#›</a:t>
            </a:fld>
            <a:endParaRPr lang="en-GB"/>
          </a:p>
        </p:txBody>
      </p:sp>
    </p:spTree>
    <p:extLst>
      <p:ext uri="{BB962C8B-B14F-4D97-AF65-F5344CB8AC3E}">
        <p14:creationId xmlns:p14="http://schemas.microsoft.com/office/powerpoint/2010/main" val="3367457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F1E0B-9527-413D-AB7E-F83EDA28AF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D6C32B-B529-4182-AC2F-B4985C9EB4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C2B67CB-EA65-4155-B9A6-42918DD564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17E1603-816B-4CC6-9E03-3E3A2784035C}"/>
              </a:ext>
            </a:extLst>
          </p:cNvPr>
          <p:cNvSpPr>
            <a:spLocks noGrp="1"/>
          </p:cNvSpPr>
          <p:nvPr>
            <p:ph type="dt" sz="half" idx="10"/>
          </p:nvPr>
        </p:nvSpPr>
        <p:spPr/>
        <p:txBody>
          <a:bodyPr/>
          <a:lstStyle/>
          <a:p>
            <a:fld id="{2E112BC8-7D13-429F-9CC0-CF391F9EC776}" type="datetimeFigureOut">
              <a:rPr lang="en-GB" smtClean="0"/>
              <a:t>24/10/2019</a:t>
            </a:fld>
            <a:endParaRPr lang="en-GB"/>
          </a:p>
        </p:txBody>
      </p:sp>
      <p:sp>
        <p:nvSpPr>
          <p:cNvPr id="6" name="Footer Placeholder 5">
            <a:extLst>
              <a:ext uri="{FF2B5EF4-FFF2-40B4-BE49-F238E27FC236}">
                <a16:creationId xmlns:a16="http://schemas.microsoft.com/office/drawing/2014/main" id="{95FBC3A6-DDE8-4AE8-90BE-E5670F5E5B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1369FA-675A-4FD5-88D6-C2015DD9277E}"/>
              </a:ext>
            </a:extLst>
          </p:cNvPr>
          <p:cNvSpPr>
            <a:spLocks noGrp="1"/>
          </p:cNvSpPr>
          <p:nvPr>
            <p:ph type="sldNum" sz="quarter" idx="12"/>
          </p:nvPr>
        </p:nvSpPr>
        <p:spPr/>
        <p:txBody>
          <a:bodyPr/>
          <a:lstStyle/>
          <a:p>
            <a:fld id="{8C9DCB44-123A-4B24-8AE7-781E6E7506B1}" type="slidenum">
              <a:rPr lang="en-GB" smtClean="0"/>
              <a:t>‹#›</a:t>
            </a:fld>
            <a:endParaRPr lang="en-GB"/>
          </a:p>
        </p:txBody>
      </p:sp>
    </p:spTree>
    <p:extLst>
      <p:ext uri="{BB962C8B-B14F-4D97-AF65-F5344CB8AC3E}">
        <p14:creationId xmlns:p14="http://schemas.microsoft.com/office/powerpoint/2010/main" val="261058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260B0-7C1E-4A8C-8B5D-523B0E16A3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9D248A-5338-4ACD-8EC9-EDB4441BF9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F70769-E5D5-4FEE-AEB1-9F6A8AE00A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4052AB8-5F73-4140-A543-7B7822F5A8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C0B01E-87C4-4C51-A27A-AE6D7319FC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9467116-5776-4099-A8C7-10079561C343}"/>
              </a:ext>
            </a:extLst>
          </p:cNvPr>
          <p:cNvSpPr>
            <a:spLocks noGrp="1"/>
          </p:cNvSpPr>
          <p:nvPr>
            <p:ph type="dt" sz="half" idx="10"/>
          </p:nvPr>
        </p:nvSpPr>
        <p:spPr/>
        <p:txBody>
          <a:bodyPr/>
          <a:lstStyle/>
          <a:p>
            <a:fld id="{2E112BC8-7D13-429F-9CC0-CF391F9EC776}" type="datetimeFigureOut">
              <a:rPr lang="en-GB" smtClean="0"/>
              <a:t>24/10/2019</a:t>
            </a:fld>
            <a:endParaRPr lang="en-GB"/>
          </a:p>
        </p:txBody>
      </p:sp>
      <p:sp>
        <p:nvSpPr>
          <p:cNvPr id="8" name="Footer Placeholder 7">
            <a:extLst>
              <a:ext uri="{FF2B5EF4-FFF2-40B4-BE49-F238E27FC236}">
                <a16:creationId xmlns:a16="http://schemas.microsoft.com/office/drawing/2014/main" id="{84B27913-CAA5-4118-8211-437A2C2C1F0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1C7B2A-BE6F-4176-BEC0-ACB78FE7F329}"/>
              </a:ext>
            </a:extLst>
          </p:cNvPr>
          <p:cNvSpPr>
            <a:spLocks noGrp="1"/>
          </p:cNvSpPr>
          <p:nvPr>
            <p:ph type="sldNum" sz="quarter" idx="12"/>
          </p:nvPr>
        </p:nvSpPr>
        <p:spPr/>
        <p:txBody>
          <a:bodyPr/>
          <a:lstStyle/>
          <a:p>
            <a:fld id="{8C9DCB44-123A-4B24-8AE7-781E6E7506B1}" type="slidenum">
              <a:rPr lang="en-GB" smtClean="0"/>
              <a:t>‹#›</a:t>
            </a:fld>
            <a:endParaRPr lang="en-GB"/>
          </a:p>
        </p:txBody>
      </p:sp>
    </p:spTree>
    <p:extLst>
      <p:ext uri="{BB962C8B-B14F-4D97-AF65-F5344CB8AC3E}">
        <p14:creationId xmlns:p14="http://schemas.microsoft.com/office/powerpoint/2010/main" val="2465631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D2A07-307F-460E-AF0F-5E0DE23E1A7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B1E007-0CDD-4DB7-9865-DEC752663EC4}"/>
              </a:ext>
            </a:extLst>
          </p:cNvPr>
          <p:cNvSpPr>
            <a:spLocks noGrp="1"/>
          </p:cNvSpPr>
          <p:nvPr>
            <p:ph type="dt" sz="half" idx="10"/>
          </p:nvPr>
        </p:nvSpPr>
        <p:spPr/>
        <p:txBody>
          <a:bodyPr/>
          <a:lstStyle/>
          <a:p>
            <a:fld id="{2E112BC8-7D13-429F-9CC0-CF391F9EC776}" type="datetimeFigureOut">
              <a:rPr lang="en-GB" smtClean="0"/>
              <a:t>24/10/2019</a:t>
            </a:fld>
            <a:endParaRPr lang="en-GB"/>
          </a:p>
        </p:txBody>
      </p:sp>
      <p:sp>
        <p:nvSpPr>
          <p:cNvPr id="4" name="Footer Placeholder 3">
            <a:extLst>
              <a:ext uri="{FF2B5EF4-FFF2-40B4-BE49-F238E27FC236}">
                <a16:creationId xmlns:a16="http://schemas.microsoft.com/office/drawing/2014/main" id="{99DA89E7-27DA-49EB-916A-252F14C720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D8D348-B049-444C-9D8B-BFB852BFE8C1}"/>
              </a:ext>
            </a:extLst>
          </p:cNvPr>
          <p:cNvSpPr>
            <a:spLocks noGrp="1"/>
          </p:cNvSpPr>
          <p:nvPr>
            <p:ph type="sldNum" sz="quarter" idx="12"/>
          </p:nvPr>
        </p:nvSpPr>
        <p:spPr/>
        <p:txBody>
          <a:bodyPr/>
          <a:lstStyle/>
          <a:p>
            <a:fld id="{8C9DCB44-123A-4B24-8AE7-781E6E7506B1}" type="slidenum">
              <a:rPr lang="en-GB" smtClean="0"/>
              <a:t>‹#›</a:t>
            </a:fld>
            <a:endParaRPr lang="en-GB"/>
          </a:p>
        </p:txBody>
      </p:sp>
    </p:spTree>
    <p:extLst>
      <p:ext uri="{BB962C8B-B14F-4D97-AF65-F5344CB8AC3E}">
        <p14:creationId xmlns:p14="http://schemas.microsoft.com/office/powerpoint/2010/main" val="159150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AD2D4E-17D7-453B-94A0-C94257CA0D26}"/>
              </a:ext>
            </a:extLst>
          </p:cNvPr>
          <p:cNvSpPr>
            <a:spLocks noGrp="1"/>
          </p:cNvSpPr>
          <p:nvPr>
            <p:ph type="dt" sz="half" idx="10"/>
          </p:nvPr>
        </p:nvSpPr>
        <p:spPr/>
        <p:txBody>
          <a:bodyPr/>
          <a:lstStyle/>
          <a:p>
            <a:fld id="{2E112BC8-7D13-429F-9CC0-CF391F9EC776}" type="datetimeFigureOut">
              <a:rPr lang="en-GB" smtClean="0"/>
              <a:t>24/10/2019</a:t>
            </a:fld>
            <a:endParaRPr lang="en-GB"/>
          </a:p>
        </p:txBody>
      </p:sp>
      <p:sp>
        <p:nvSpPr>
          <p:cNvPr id="3" name="Footer Placeholder 2">
            <a:extLst>
              <a:ext uri="{FF2B5EF4-FFF2-40B4-BE49-F238E27FC236}">
                <a16:creationId xmlns:a16="http://schemas.microsoft.com/office/drawing/2014/main" id="{367DDB1E-BD72-4B6C-A39B-F5422A2D27F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BC75EA5-CACE-489A-B65D-3515852AF5FF}"/>
              </a:ext>
            </a:extLst>
          </p:cNvPr>
          <p:cNvSpPr>
            <a:spLocks noGrp="1"/>
          </p:cNvSpPr>
          <p:nvPr>
            <p:ph type="sldNum" sz="quarter" idx="12"/>
          </p:nvPr>
        </p:nvSpPr>
        <p:spPr/>
        <p:txBody>
          <a:bodyPr/>
          <a:lstStyle/>
          <a:p>
            <a:fld id="{8C9DCB44-123A-4B24-8AE7-781E6E7506B1}" type="slidenum">
              <a:rPr lang="en-GB" smtClean="0"/>
              <a:t>‹#›</a:t>
            </a:fld>
            <a:endParaRPr lang="en-GB"/>
          </a:p>
        </p:txBody>
      </p:sp>
    </p:spTree>
    <p:extLst>
      <p:ext uri="{BB962C8B-B14F-4D97-AF65-F5344CB8AC3E}">
        <p14:creationId xmlns:p14="http://schemas.microsoft.com/office/powerpoint/2010/main" val="291538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94993-40B1-4AF0-9BB8-7B6BD9CE11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500220-3DB8-42D5-B699-43181C1BCC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881459C-E1A1-470E-A49F-D2BE84914B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0523FF-DE06-44A8-B231-CDD83E0D42DE}"/>
              </a:ext>
            </a:extLst>
          </p:cNvPr>
          <p:cNvSpPr>
            <a:spLocks noGrp="1"/>
          </p:cNvSpPr>
          <p:nvPr>
            <p:ph type="dt" sz="half" idx="10"/>
          </p:nvPr>
        </p:nvSpPr>
        <p:spPr/>
        <p:txBody>
          <a:bodyPr/>
          <a:lstStyle/>
          <a:p>
            <a:fld id="{2E112BC8-7D13-429F-9CC0-CF391F9EC776}" type="datetimeFigureOut">
              <a:rPr lang="en-GB" smtClean="0"/>
              <a:t>24/10/2019</a:t>
            </a:fld>
            <a:endParaRPr lang="en-GB"/>
          </a:p>
        </p:txBody>
      </p:sp>
      <p:sp>
        <p:nvSpPr>
          <p:cNvPr id="6" name="Footer Placeholder 5">
            <a:extLst>
              <a:ext uri="{FF2B5EF4-FFF2-40B4-BE49-F238E27FC236}">
                <a16:creationId xmlns:a16="http://schemas.microsoft.com/office/drawing/2014/main" id="{01AA68E8-0BFA-4C14-B01C-B997EA8858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3AC064-D6AE-4ED9-8D0F-B982085DFD61}"/>
              </a:ext>
            </a:extLst>
          </p:cNvPr>
          <p:cNvSpPr>
            <a:spLocks noGrp="1"/>
          </p:cNvSpPr>
          <p:nvPr>
            <p:ph type="sldNum" sz="quarter" idx="12"/>
          </p:nvPr>
        </p:nvSpPr>
        <p:spPr/>
        <p:txBody>
          <a:bodyPr/>
          <a:lstStyle/>
          <a:p>
            <a:fld id="{8C9DCB44-123A-4B24-8AE7-781E6E7506B1}" type="slidenum">
              <a:rPr lang="en-GB" smtClean="0"/>
              <a:t>‹#›</a:t>
            </a:fld>
            <a:endParaRPr lang="en-GB"/>
          </a:p>
        </p:txBody>
      </p:sp>
    </p:spTree>
    <p:extLst>
      <p:ext uri="{BB962C8B-B14F-4D97-AF65-F5344CB8AC3E}">
        <p14:creationId xmlns:p14="http://schemas.microsoft.com/office/powerpoint/2010/main" val="52247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D06C5-084D-40BC-9590-12CA4F275F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BD36B8-8A01-4280-A8F9-957FC380FD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A9C76E1-F0A0-418C-8AE7-793CEC147F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267F0A-0397-4429-9639-EA6B7BE0917B}"/>
              </a:ext>
            </a:extLst>
          </p:cNvPr>
          <p:cNvSpPr>
            <a:spLocks noGrp="1"/>
          </p:cNvSpPr>
          <p:nvPr>
            <p:ph type="dt" sz="half" idx="10"/>
          </p:nvPr>
        </p:nvSpPr>
        <p:spPr/>
        <p:txBody>
          <a:bodyPr/>
          <a:lstStyle/>
          <a:p>
            <a:fld id="{2E112BC8-7D13-429F-9CC0-CF391F9EC776}" type="datetimeFigureOut">
              <a:rPr lang="en-GB" smtClean="0"/>
              <a:t>24/10/2019</a:t>
            </a:fld>
            <a:endParaRPr lang="en-GB"/>
          </a:p>
        </p:txBody>
      </p:sp>
      <p:sp>
        <p:nvSpPr>
          <p:cNvPr id="6" name="Footer Placeholder 5">
            <a:extLst>
              <a:ext uri="{FF2B5EF4-FFF2-40B4-BE49-F238E27FC236}">
                <a16:creationId xmlns:a16="http://schemas.microsoft.com/office/drawing/2014/main" id="{5BA57D29-9C16-4C84-91AA-509BDA5FB0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696A34-FACC-4F52-9CC6-98DC53BC3853}"/>
              </a:ext>
            </a:extLst>
          </p:cNvPr>
          <p:cNvSpPr>
            <a:spLocks noGrp="1"/>
          </p:cNvSpPr>
          <p:nvPr>
            <p:ph type="sldNum" sz="quarter" idx="12"/>
          </p:nvPr>
        </p:nvSpPr>
        <p:spPr/>
        <p:txBody>
          <a:bodyPr/>
          <a:lstStyle/>
          <a:p>
            <a:fld id="{8C9DCB44-123A-4B24-8AE7-781E6E7506B1}" type="slidenum">
              <a:rPr lang="en-GB" smtClean="0"/>
              <a:t>‹#›</a:t>
            </a:fld>
            <a:endParaRPr lang="en-GB"/>
          </a:p>
        </p:txBody>
      </p:sp>
    </p:spTree>
    <p:extLst>
      <p:ext uri="{BB962C8B-B14F-4D97-AF65-F5344CB8AC3E}">
        <p14:creationId xmlns:p14="http://schemas.microsoft.com/office/powerpoint/2010/main" val="424267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749BCD-63A9-4BED-85C9-21E11E9C2F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111DC6-73E1-4592-B3E3-F9DEFC2A1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D6CD40-0215-415E-A37D-0F94EE344C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12BC8-7D13-429F-9CC0-CF391F9EC776}" type="datetimeFigureOut">
              <a:rPr lang="en-GB" smtClean="0"/>
              <a:t>24/10/2019</a:t>
            </a:fld>
            <a:endParaRPr lang="en-GB"/>
          </a:p>
        </p:txBody>
      </p:sp>
      <p:sp>
        <p:nvSpPr>
          <p:cNvPr id="5" name="Footer Placeholder 4">
            <a:extLst>
              <a:ext uri="{FF2B5EF4-FFF2-40B4-BE49-F238E27FC236}">
                <a16:creationId xmlns:a16="http://schemas.microsoft.com/office/drawing/2014/main" id="{EAFE8B40-5A0A-44DD-A758-20B63ABF42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AAAE84-BAD7-4BC4-A245-D4ABC5FD7F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DCB44-123A-4B24-8AE7-781E6E7506B1}" type="slidenum">
              <a:rPr lang="en-GB" smtClean="0"/>
              <a:t>‹#›</a:t>
            </a:fld>
            <a:endParaRPr lang="en-GB"/>
          </a:p>
        </p:txBody>
      </p:sp>
    </p:spTree>
    <p:extLst>
      <p:ext uri="{BB962C8B-B14F-4D97-AF65-F5344CB8AC3E}">
        <p14:creationId xmlns:p14="http://schemas.microsoft.com/office/powerpoint/2010/main" val="2036523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CCD2D-C52B-49ED-AFF2-D50E67D304F7}" type="datetime1">
              <a:rPr lang="en-GB" smtClean="0"/>
              <a:t>24/10/2019</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847A3-7975-4EFA-A4C3-6A42C6ACD45A}" type="slidenum">
              <a:rPr lang="en-GB" smtClean="0"/>
              <a:t>‹#›</a:t>
            </a:fld>
            <a:endParaRPr lang="en-GB"/>
          </a:p>
        </p:txBody>
      </p:sp>
    </p:spTree>
    <p:extLst>
      <p:ext uri="{BB962C8B-B14F-4D97-AF65-F5344CB8AC3E}">
        <p14:creationId xmlns:p14="http://schemas.microsoft.com/office/powerpoint/2010/main" val="2050068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26785-909A-4B8A-BCF6-9D9D11A027AE}"/>
              </a:ext>
            </a:extLst>
          </p:cNvPr>
          <p:cNvSpPr>
            <a:spLocks noGrp="1"/>
          </p:cNvSpPr>
          <p:nvPr>
            <p:ph type="ctrTitle"/>
          </p:nvPr>
        </p:nvSpPr>
        <p:spPr>
          <a:xfrm>
            <a:off x="1524000" y="2539013"/>
            <a:ext cx="9144000" cy="970949"/>
          </a:xfrm>
        </p:spPr>
        <p:txBody>
          <a:bodyPr>
            <a:normAutofit/>
          </a:bodyPr>
          <a:lstStyle/>
          <a:p>
            <a:r>
              <a:rPr lang="en-GB" sz="2800" dirty="0">
                <a:latin typeface="Times New Roman" panose="02020603050405020304" pitchFamily="18" charset="0"/>
                <a:cs typeface="Times New Roman" panose="02020603050405020304" pitchFamily="18" charset="0"/>
              </a:rPr>
              <a:t>The Biblical and Theological Case for Restorative Justice</a:t>
            </a:r>
          </a:p>
        </p:txBody>
      </p:sp>
      <p:sp>
        <p:nvSpPr>
          <p:cNvPr id="3" name="Subtitle 2">
            <a:extLst>
              <a:ext uri="{FF2B5EF4-FFF2-40B4-BE49-F238E27FC236}">
                <a16:creationId xmlns:a16="http://schemas.microsoft.com/office/drawing/2014/main" id="{3C06F2B7-D494-42E2-8B71-C9BB5CBF85A3}"/>
              </a:ext>
            </a:extLst>
          </p:cNvPr>
          <p:cNvSpPr>
            <a:spLocks noGrp="1"/>
          </p:cNvSpPr>
          <p:nvPr>
            <p:ph type="subTitle" idx="1"/>
          </p:nvPr>
        </p:nvSpPr>
        <p:spPr/>
        <p:txBody>
          <a:bodyPr/>
          <a:lstStyle/>
          <a:p>
            <a:endParaRPr lang="en-GB" dirty="0"/>
          </a:p>
          <a:p>
            <a:r>
              <a:rPr lang="en-GB" dirty="0">
                <a:latin typeface="Times New Roman" panose="02020603050405020304" pitchFamily="18" charset="0"/>
                <a:cs typeface="Times New Roman" panose="02020603050405020304" pitchFamily="18" charset="0"/>
              </a:rPr>
              <a:t>A Creative use of money and our wider resources</a:t>
            </a:r>
          </a:p>
        </p:txBody>
      </p:sp>
    </p:spTree>
    <p:extLst>
      <p:ext uri="{BB962C8B-B14F-4D97-AF65-F5344CB8AC3E}">
        <p14:creationId xmlns:p14="http://schemas.microsoft.com/office/powerpoint/2010/main" val="3990139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latin typeface="Times New Roman" panose="02020603050405020304" pitchFamily="18" charset="0"/>
                <a:cs typeface="Times New Roman" panose="02020603050405020304" pitchFamily="18" charset="0"/>
              </a:rPr>
              <a:t>Commerce, Civilisation and Christianity</a:t>
            </a:r>
          </a:p>
        </p:txBody>
      </p:sp>
      <p:sp>
        <p:nvSpPr>
          <p:cNvPr id="3" name="Content Placeholder 2"/>
          <p:cNvSpPr>
            <a:spLocks noGrp="1"/>
          </p:cNvSpPr>
          <p:nvPr>
            <p:ph idx="1"/>
          </p:nvPr>
        </p:nvSpPr>
        <p:spPr/>
        <p:txBody>
          <a:bodyPr>
            <a:normAutofit fontScale="85000" lnSpcReduction="20000"/>
          </a:bodyPr>
          <a:lstStyle/>
          <a:p>
            <a:pPr marL="0" indent="0">
              <a:buNone/>
            </a:pPr>
            <a:endParaRPr lang="en-GB" dirty="0"/>
          </a:p>
          <a:p>
            <a:r>
              <a:rPr lang="en-GB" sz="3000" dirty="0">
                <a:latin typeface="Times New Roman" panose="02020603050405020304" pitchFamily="18" charset="0"/>
                <a:cs typeface="Times New Roman" panose="02020603050405020304" pitchFamily="18" charset="0"/>
              </a:rPr>
              <a:t>The Three Cs were the underlying rationale on which the British Empire was based.</a:t>
            </a:r>
          </a:p>
          <a:p>
            <a:r>
              <a:rPr lang="en-GB" sz="3000" dirty="0">
                <a:latin typeface="Times New Roman" panose="02020603050405020304" pitchFamily="18" charset="0"/>
                <a:cs typeface="Times New Roman" panose="02020603050405020304" pitchFamily="18" charset="0"/>
              </a:rPr>
              <a:t>The Three Cs were coined by David Livingstone (an LMS ‘Old Boy’ in Oxford in 1857.</a:t>
            </a:r>
          </a:p>
          <a:p>
            <a:r>
              <a:rPr lang="en-GB" sz="3000" dirty="0">
                <a:latin typeface="Times New Roman" panose="02020603050405020304" pitchFamily="18" charset="0"/>
                <a:cs typeface="Times New Roman" panose="02020603050405020304" pitchFamily="18" charset="0"/>
              </a:rPr>
              <a:t>The exporting of Christianity via the European missionary agencies in the 18</a:t>
            </a:r>
            <a:r>
              <a:rPr lang="en-GB" sz="3000" baseline="30000" dirty="0">
                <a:latin typeface="Times New Roman" panose="02020603050405020304" pitchFamily="18" charset="0"/>
                <a:cs typeface="Times New Roman" panose="02020603050405020304" pitchFamily="18" charset="0"/>
              </a:rPr>
              <a:t>th</a:t>
            </a:r>
            <a:r>
              <a:rPr lang="en-GB" sz="3000" dirty="0">
                <a:latin typeface="Times New Roman" panose="02020603050405020304" pitchFamily="18" charset="0"/>
                <a:cs typeface="Times New Roman" panose="02020603050405020304" pitchFamily="18" charset="0"/>
              </a:rPr>
              <a:t> and 19</a:t>
            </a:r>
            <a:r>
              <a:rPr lang="en-GB" sz="3000" baseline="30000" dirty="0">
                <a:latin typeface="Times New Roman" panose="02020603050405020304" pitchFamily="18" charset="0"/>
                <a:cs typeface="Times New Roman" panose="02020603050405020304" pitchFamily="18" charset="0"/>
              </a:rPr>
              <a:t>th</a:t>
            </a:r>
            <a:r>
              <a:rPr lang="en-GB" sz="3000" dirty="0">
                <a:latin typeface="Times New Roman" panose="02020603050405020304" pitchFamily="18" charset="0"/>
                <a:cs typeface="Times New Roman" panose="02020603050405020304" pitchFamily="18" charset="0"/>
              </a:rPr>
              <a:t> Century was largely undertaken under the aegis of empire and colonialism. </a:t>
            </a:r>
          </a:p>
          <a:p>
            <a:r>
              <a:rPr lang="en-GB" sz="3000" dirty="0">
                <a:latin typeface="Times New Roman" panose="02020603050405020304" pitchFamily="18" charset="0"/>
                <a:cs typeface="Times New Roman" panose="02020603050405020304" pitchFamily="18" charset="0"/>
              </a:rPr>
              <a:t>Christian mission, therefore, has had a difficult relationship with non-White bodies or the ‘subaltern’ for centuries as they are the ‘other’ and have been exploited for economic gain.</a:t>
            </a:r>
          </a:p>
          <a:p>
            <a:r>
              <a:rPr lang="en-GB" sz="3000" dirty="0">
                <a:latin typeface="Times New Roman" panose="02020603050405020304" pitchFamily="18" charset="0"/>
                <a:cs typeface="Times New Roman" panose="02020603050405020304" pitchFamily="18" charset="0"/>
              </a:rPr>
              <a:t>There was no ethic equality between missionaries and the ‘natives’.</a:t>
            </a:r>
          </a:p>
        </p:txBody>
      </p:sp>
      <p:sp>
        <p:nvSpPr>
          <p:cNvPr id="4" name="Slide Number Placeholder 3"/>
          <p:cNvSpPr>
            <a:spLocks noGrp="1"/>
          </p:cNvSpPr>
          <p:nvPr>
            <p:ph type="sldNum" sz="quarter" idx="12"/>
          </p:nvPr>
        </p:nvSpPr>
        <p:spPr/>
        <p:txBody>
          <a:bodyPr/>
          <a:lstStyle/>
          <a:p>
            <a:fld id="{1E4847A3-7975-4EFA-A4C3-6A42C6ACD45A}" type="slidenum">
              <a:rPr lang="en-GB">
                <a:solidFill>
                  <a:prstClr val="black">
                    <a:tint val="75000"/>
                  </a:prstClr>
                </a:solidFill>
                <a:latin typeface="Calibri"/>
              </a:rPr>
              <a:pPr/>
              <a:t>10</a:t>
            </a:fld>
            <a:endParaRPr lang="en-GB">
              <a:solidFill>
                <a:prstClr val="black">
                  <a:tint val="75000"/>
                </a:prstClr>
              </a:solidFill>
              <a:latin typeface="Calibri"/>
            </a:endParaRPr>
          </a:p>
        </p:txBody>
      </p:sp>
    </p:spTree>
    <p:extLst>
      <p:ext uri="{BB962C8B-B14F-4D97-AF65-F5344CB8AC3E}">
        <p14:creationId xmlns:p14="http://schemas.microsoft.com/office/powerpoint/2010/main" val="3483046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CE870-D14E-437E-9F99-643D49EBF3D2}"/>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Capital Accumulation in Empire</a:t>
            </a:r>
          </a:p>
        </p:txBody>
      </p:sp>
      <p:sp>
        <p:nvSpPr>
          <p:cNvPr id="3" name="Content Placeholder 2">
            <a:extLst>
              <a:ext uri="{FF2B5EF4-FFF2-40B4-BE49-F238E27FC236}">
                <a16:creationId xmlns:a16="http://schemas.microsoft.com/office/drawing/2014/main" id="{3CF31C6E-349A-431F-9037-689E7C957944}"/>
              </a:ext>
            </a:extLst>
          </p:cNvPr>
          <p:cNvSpPr>
            <a:spLocks noGrp="1"/>
          </p:cNvSpPr>
          <p:nvPr>
            <p:ph idx="1"/>
          </p:nvPr>
        </p:nvSpPr>
        <p:spPr/>
        <p:txBody>
          <a:bodyPr>
            <a:normAutofit fontScale="92500" lnSpcReduction="10000"/>
          </a:bodyPr>
          <a:lstStyle/>
          <a:p>
            <a:r>
              <a:rPr lang="en-GB" sz="3000" dirty="0">
                <a:latin typeface="Times New Roman" panose="02020603050405020304" pitchFamily="18" charset="0"/>
                <a:cs typeface="Times New Roman" panose="02020603050405020304" pitchFamily="18" charset="0"/>
              </a:rPr>
              <a:t>The accumulation of capital and wealth in a context of empire is NEVER neutral. Inevitably involves the exploitation of the bodies and agency of those it seeks to control. That is the basis on which empires work. </a:t>
            </a:r>
          </a:p>
          <a:p>
            <a:pPr marL="0" lvl="0" indent="0">
              <a:lnSpc>
                <a:spcPct val="100000"/>
              </a:lnSpc>
              <a:spcBef>
                <a:spcPct val="20000"/>
              </a:spcBef>
              <a:buNone/>
            </a:pPr>
            <a:r>
              <a:rPr lang="en-GB" sz="3000" dirty="0">
                <a:solidFill>
                  <a:prstClr val="black"/>
                </a:solidFill>
                <a:latin typeface="Times New Roman" panose="02020603050405020304" pitchFamily="18" charset="0"/>
                <a:cs typeface="Times New Roman" panose="02020603050405020304" pitchFamily="18" charset="0"/>
              </a:rPr>
              <a:t>RS </a:t>
            </a:r>
            <a:r>
              <a:rPr lang="en-GB" sz="3000" dirty="0" err="1">
                <a:solidFill>
                  <a:prstClr val="black"/>
                </a:solidFill>
                <a:latin typeface="Times New Roman" panose="02020603050405020304" pitchFamily="18" charset="0"/>
                <a:cs typeface="Times New Roman" panose="02020603050405020304" pitchFamily="18" charset="0"/>
              </a:rPr>
              <a:t>Sugirtharajah</a:t>
            </a:r>
            <a:r>
              <a:rPr lang="en-GB" sz="3000" dirty="0">
                <a:solidFill>
                  <a:prstClr val="black"/>
                </a:solidFill>
                <a:latin typeface="Times New Roman" panose="02020603050405020304" pitchFamily="18" charset="0"/>
                <a:cs typeface="Times New Roman" panose="02020603050405020304" pitchFamily="18" charset="0"/>
              </a:rPr>
              <a:t> reminds us:-</a:t>
            </a:r>
          </a:p>
          <a:p>
            <a:pPr marL="0" lvl="0" indent="0">
              <a:lnSpc>
                <a:spcPct val="100000"/>
              </a:lnSpc>
              <a:spcBef>
                <a:spcPct val="20000"/>
              </a:spcBef>
              <a:buNone/>
            </a:pPr>
            <a:r>
              <a:rPr lang="en-GB" sz="3000" dirty="0">
                <a:solidFill>
                  <a:prstClr val="black"/>
                </a:solidFill>
                <a:latin typeface="Times New Roman" panose="02020603050405020304" pitchFamily="18" charset="0"/>
                <a:cs typeface="Times New Roman" panose="02020603050405020304" pitchFamily="18" charset="0"/>
              </a:rPr>
              <a:t>“Empires are basically about technically and militarily advantaged superior ‘races’ ruling over inferior and backward peoples. When imperial powers invade, the conquered are not permitted to be equal to the invaders. This was true of all empires, Roman to British and American. The basic assumption of superiority is never questioned in their writings. R.S. </a:t>
            </a:r>
            <a:r>
              <a:rPr lang="en-GB" sz="3000" dirty="0" err="1">
                <a:solidFill>
                  <a:prstClr val="black"/>
                </a:solidFill>
                <a:latin typeface="Times New Roman" panose="02020603050405020304" pitchFamily="18" charset="0"/>
                <a:cs typeface="Times New Roman" panose="02020603050405020304" pitchFamily="18" charset="0"/>
              </a:rPr>
              <a:t>Sugirtharajah</a:t>
            </a:r>
            <a:r>
              <a:rPr lang="en-GB" sz="3000" dirty="0">
                <a:solidFill>
                  <a:prstClr val="black"/>
                </a:solidFill>
                <a:latin typeface="Times New Roman" panose="02020603050405020304" pitchFamily="18" charset="0"/>
                <a:cs typeface="Times New Roman" panose="02020603050405020304" pitchFamily="18" charset="0"/>
              </a:rPr>
              <a:t> </a:t>
            </a:r>
            <a:r>
              <a:rPr lang="en-GB" sz="3000" i="1" dirty="0">
                <a:solidFill>
                  <a:prstClr val="black"/>
                </a:solidFill>
                <a:latin typeface="Times New Roman" panose="02020603050405020304" pitchFamily="18" charset="0"/>
                <a:cs typeface="Times New Roman" panose="02020603050405020304" pitchFamily="18" charset="0"/>
              </a:rPr>
              <a:t>Postcolonial Reconfigurations</a:t>
            </a:r>
            <a:r>
              <a:rPr lang="en-GB" sz="3000" dirty="0">
                <a:solidFill>
                  <a:prstClr val="black"/>
                </a:solidFill>
                <a:latin typeface="Times New Roman" panose="02020603050405020304" pitchFamily="18" charset="0"/>
                <a:cs typeface="Times New Roman" panose="02020603050405020304" pitchFamily="18" charset="0"/>
              </a:rPr>
              <a:t>, p.147</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12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A6B2C-8079-47D9-82DF-D98339B82395}"/>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Present World Order is one of Empire</a:t>
            </a:r>
          </a:p>
        </p:txBody>
      </p:sp>
      <p:sp>
        <p:nvSpPr>
          <p:cNvPr id="3" name="Content Placeholder 2">
            <a:extLst>
              <a:ext uri="{FF2B5EF4-FFF2-40B4-BE49-F238E27FC236}">
                <a16:creationId xmlns:a16="http://schemas.microsoft.com/office/drawing/2014/main" id="{D60CDDE2-186D-4E95-80E8-DA4278A11CD2}"/>
              </a:ext>
            </a:extLst>
          </p:cNvPr>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The machinations of the present economic world order is one that is operating as a form of a modern empire, in which unequal relationships between White power of the global north and west is pitted against the comparative powerlessness of Black and Brown people of the global  south and east. </a:t>
            </a:r>
          </a:p>
          <a:p>
            <a:r>
              <a:rPr lang="en-GB" dirty="0">
                <a:latin typeface="Times New Roman" panose="02020603050405020304" pitchFamily="18" charset="0"/>
                <a:cs typeface="Times New Roman" panose="02020603050405020304" pitchFamily="18" charset="0"/>
              </a:rPr>
              <a:t>Consider the unequal treatment meted out to Britain when they went to the IMF in 1976 and that of Jamaica in 1977.</a:t>
            </a:r>
          </a:p>
          <a:p>
            <a:r>
              <a:rPr lang="en-GB" dirty="0">
                <a:latin typeface="Times New Roman" panose="02020603050405020304" pitchFamily="18" charset="0"/>
                <a:cs typeface="Times New Roman" panose="02020603050405020304" pitchFamily="18" charset="0"/>
              </a:rPr>
              <a:t>(An extract from the film ‘Life and Debt’).</a:t>
            </a:r>
          </a:p>
        </p:txBody>
      </p:sp>
    </p:spTree>
    <p:extLst>
      <p:ext uri="{BB962C8B-B14F-4D97-AF65-F5344CB8AC3E}">
        <p14:creationId xmlns:p14="http://schemas.microsoft.com/office/powerpoint/2010/main" val="3149901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479AB-1F74-4BEF-BD8D-BABB0CF601D7}"/>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A continuum from then until now</a:t>
            </a:r>
          </a:p>
        </p:txBody>
      </p:sp>
      <p:sp>
        <p:nvSpPr>
          <p:cNvPr id="3" name="Content Placeholder 2">
            <a:extLst>
              <a:ext uri="{FF2B5EF4-FFF2-40B4-BE49-F238E27FC236}">
                <a16:creationId xmlns:a16="http://schemas.microsoft.com/office/drawing/2014/main" id="{6A33746B-725B-4E1D-B458-D194C6E453FB}"/>
              </a:ext>
            </a:extLst>
          </p:cNvPr>
          <p:cNvSpPr>
            <a:spLocks noGrp="1"/>
          </p:cNvSpPr>
          <p:nvPr>
            <p:ph idx="1"/>
          </p:nvPr>
        </p:nvSpPr>
        <p:spPr/>
        <p:txBody>
          <a:bodyPr>
            <a:normAutofit fontScale="62500" lnSpcReduction="20000"/>
          </a:bodyPr>
          <a:lstStyle/>
          <a:p>
            <a:pPr algn="just">
              <a:lnSpc>
                <a:spcPct val="107000"/>
              </a:lnSpc>
              <a:spcAft>
                <a:spcPts val="800"/>
              </a:spcAft>
            </a:pPr>
            <a:r>
              <a:rPr lang="en-GB" sz="4500" dirty="0">
                <a:latin typeface="Times New Roman" panose="02020603050405020304" pitchFamily="18" charset="0"/>
                <a:ea typeface="Calibri" panose="020F0502020204030204" pitchFamily="34" charset="0"/>
                <a:cs typeface="Times New Roman" panose="02020603050405020304" pitchFamily="18" charset="0"/>
              </a:rPr>
              <a:t>In light of postcolonial hermeneutics, one can see that Jesus’ teachings around wealth and its relationship to discipleship and living the “Jesus way” has political and economic implications. </a:t>
            </a:r>
          </a:p>
          <a:p>
            <a:pPr algn="just">
              <a:lnSpc>
                <a:spcPct val="107000"/>
              </a:lnSpc>
              <a:spcAft>
                <a:spcPts val="800"/>
              </a:spcAft>
            </a:pPr>
            <a:r>
              <a:rPr lang="en-GB" sz="4000" dirty="0">
                <a:latin typeface="Times New Roman" panose="02020603050405020304" pitchFamily="18" charset="0"/>
                <a:ea typeface="Calibri" panose="020F0502020204030204" pitchFamily="34" charset="0"/>
                <a:cs typeface="Times New Roman" panose="02020603050405020304" pitchFamily="18" charset="0"/>
              </a:rPr>
              <a:t>Scholars such as Musa W. Dube, Catherine Keller, Michael </a:t>
            </a:r>
            <a:r>
              <a:rPr lang="en-GB" sz="4000" dirty="0" err="1">
                <a:latin typeface="Times New Roman" panose="02020603050405020304" pitchFamily="18" charset="0"/>
                <a:ea typeface="Calibri" panose="020F0502020204030204" pitchFamily="34" charset="0"/>
                <a:cs typeface="Times New Roman" panose="02020603050405020304" pitchFamily="18" charset="0"/>
              </a:rPr>
              <a:t>Nausner</a:t>
            </a:r>
            <a:r>
              <a:rPr lang="en-GB" sz="4000" dirty="0">
                <a:latin typeface="Times New Roman" panose="02020603050405020304" pitchFamily="18" charset="0"/>
                <a:ea typeface="Calibri" panose="020F0502020204030204" pitchFamily="34" charset="0"/>
                <a:cs typeface="Times New Roman" panose="02020603050405020304" pitchFamily="18" charset="0"/>
              </a:rPr>
              <a:t> and Mayra Rivera, have all shown the similarities between first-century Palestine, the slave epoch of the 16th, 17th and 18th centuries, the eras of colonialism and our present globalized, postcolonial context.</a:t>
            </a:r>
          </a:p>
          <a:p>
            <a:pPr algn="just">
              <a:lnSpc>
                <a:spcPct val="107000"/>
              </a:lnSpc>
              <a:spcAft>
                <a:spcPts val="800"/>
              </a:spcAft>
            </a:pPr>
            <a:r>
              <a:rPr lang="en-GB" sz="4000" dirty="0">
                <a:latin typeface="Times New Roman" panose="02020603050405020304" pitchFamily="18" charset="0"/>
                <a:ea typeface="Calibri" panose="020F0502020204030204" pitchFamily="34" charset="0"/>
                <a:cs typeface="Times New Roman" panose="02020603050405020304" pitchFamily="18" charset="0"/>
              </a:rPr>
              <a:t>Each context is based upon imperialistic/colonial expansion, capital accumulation, forced labour and exploitation of the poor by the rich</a:t>
            </a:r>
            <a:r>
              <a:rPr lang="en-GB" sz="36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0615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B87D9-B1E9-4645-8982-3F99A9808334}"/>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Radical Social Relations in the ‘Jesus Way’.</a:t>
            </a:r>
          </a:p>
        </p:txBody>
      </p:sp>
      <p:sp>
        <p:nvSpPr>
          <p:cNvPr id="3" name="Content Placeholder 2">
            <a:extLst>
              <a:ext uri="{FF2B5EF4-FFF2-40B4-BE49-F238E27FC236}">
                <a16:creationId xmlns:a16="http://schemas.microsoft.com/office/drawing/2014/main" id="{C891D8F5-8EAE-4237-96C2-980B657A749B}"/>
              </a:ext>
            </a:extLst>
          </p:cNvPr>
          <p:cNvSpPr>
            <a:spLocks noGrp="1"/>
          </p:cNvSpPr>
          <p:nvPr>
            <p:ph idx="1"/>
          </p:nvPr>
        </p:nvSpPr>
        <p:spPr/>
        <p:txBody>
          <a:bodyPr>
            <a:normAutofit fontScale="92500"/>
          </a:bodyPr>
          <a:lstStyle/>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Luke’s Gospel is believed by some scholars to be written by a non-Jewish source, mainly as a rebuke and a challenge to rich gentile followers of Jesus.</a:t>
            </a:r>
          </a:p>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Chapters 16–19, for example, are all challenging teachings against the rich, who, in the context of occupied Judea are symptomatic of economic exploitation.</a:t>
            </a:r>
          </a:p>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In all of the examples from these chapters, the rich are asked to give up their wealth in order to live the “Jesus Way.” This “Way” is one that speaks against the exploitation that was endemic within Jewish theocracy.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752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7153D-964B-4F9D-A328-16B68F8A5DCE}"/>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Examples of this Ethic</a:t>
            </a:r>
          </a:p>
        </p:txBody>
      </p:sp>
      <p:sp>
        <p:nvSpPr>
          <p:cNvPr id="3" name="Content Placeholder 2">
            <a:extLst>
              <a:ext uri="{FF2B5EF4-FFF2-40B4-BE49-F238E27FC236}">
                <a16:creationId xmlns:a16="http://schemas.microsoft.com/office/drawing/2014/main" id="{61623B1E-316E-490B-B2EE-E5AE1B9128CE}"/>
              </a:ext>
            </a:extLst>
          </p:cNvPr>
          <p:cNvSpPr>
            <a:spLocks noGrp="1"/>
          </p:cNvSpPr>
          <p:nvPr>
            <p:ph idx="1"/>
          </p:nvPr>
        </p:nvSpPr>
        <p:spPr/>
        <p:txBody>
          <a:bodyPr>
            <a:normAutofit fontScale="92500" lnSpcReduction="10000"/>
          </a:bodyPr>
          <a:lstStyle/>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prophetic challenge in the religious ethics of “The Way” can be seen in the now legendary chasing out of “the money changers from the Temple,” which serves as a classic example of this genre of thinking (Luke 19: 45-47). </a:t>
            </a:r>
          </a:p>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It is not that people did not barter or exchange goods in the temple, for that was how people were able to purchase the necessary objects for sacrificial worship. Rather, Jesus’ anger is directed at the economic exploitation of the system. This “Jesus Way” is one that not only challenges the Jewish theocracy of the Pharisees and Sadducees, it is also against the Roman occupation. </a:t>
            </a:r>
          </a:p>
          <a:p>
            <a:pPr algn="just">
              <a:lnSpc>
                <a:spcPct val="107000"/>
              </a:lnSpc>
              <a:spcAft>
                <a:spcPts val="800"/>
              </a:spcAft>
            </a:pP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50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CCBF0-7A25-464A-8B66-34AAF3B647B2}"/>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Further biblical examples of Restorative Justice</a:t>
            </a:r>
          </a:p>
        </p:txBody>
      </p:sp>
      <p:sp>
        <p:nvSpPr>
          <p:cNvPr id="3" name="Content Placeholder 2">
            <a:extLst>
              <a:ext uri="{FF2B5EF4-FFF2-40B4-BE49-F238E27FC236}">
                <a16:creationId xmlns:a16="http://schemas.microsoft.com/office/drawing/2014/main" id="{F83A58C6-B957-49CF-A52F-1E478FAEE018}"/>
              </a:ext>
            </a:extLst>
          </p:cNvPr>
          <p:cNvSpPr>
            <a:spLocks noGrp="1"/>
          </p:cNvSpPr>
          <p:nvPr>
            <p:ph idx="1"/>
          </p:nvPr>
        </p:nvSpPr>
        <p:spPr/>
        <p:txBody>
          <a:bodyPr>
            <a:normAutofit fontScale="70000" lnSpcReduction="20000"/>
          </a:bodyPr>
          <a:lstStyle/>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aforementioned postcolonial framework can also be seen in “Lazarus and the Rich Man” (Luke 16:19–31) and “The Rich Young Man/Ruler” (Luke 18:18–25). </a:t>
            </a:r>
          </a:p>
          <a:p>
            <a:pPr algn="just">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a:latin typeface="Times New Roman" panose="02020603050405020304" pitchFamily="18" charset="0"/>
                <a:ea typeface="Calibri" panose="020F0502020204030204" pitchFamily="34" charset="0"/>
                <a:cs typeface="Times New Roman" panose="02020603050405020304" pitchFamily="18" charset="0"/>
              </a:rPr>
              <a:t>In Jesus’ encounter with Zacchaeus (Luke 19:1–11), we see set forth before us the ethic of restorative justice, as a means of effecting reconciliation between exploited and exploiter and with God’s very self revealed in Jesus. </a:t>
            </a:r>
          </a:p>
          <a:p>
            <a:pPr algn="just">
              <a:lnSpc>
                <a:spcPct val="107000"/>
              </a:lnSpc>
              <a:spcAft>
                <a:spcPts val="800"/>
              </a:spcAft>
            </a:pPr>
            <a:r>
              <a:rPr lang="en-GB" sz="3300" dirty="0">
                <a:solidFill>
                  <a:srgbClr val="222222"/>
                </a:solidFill>
                <a:latin typeface="Times New Roman" panose="02020603050405020304" pitchFamily="18" charset="0"/>
                <a:cs typeface="Times New Roman" panose="02020603050405020304" pitchFamily="18" charset="0"/>
              </a:rPr>
              <a:t>NIFEA Zacchaeus Tax campaign is an example of an existing initiative CWM has spearheaded in terms of outlining a form of restorative justice within out present economy. </a:t>
            </a:r>
            <a:endParaRPr lang="en-GB" sz="3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GB" sz="3000" dirty="0">
                <a:latin typeface="Times New Roman" panose="02020603050405020304" pitchFamily="18" charset="0"/>
                <a:ea typeface="Calibri" panose="020F0502020204030204" pitchFamily="34" charset="0"/>
                <a:cs typeface="Times New Roman" panose="02020603050405020304" pitchFamily="18" charset="0"/>
              </a:rPr>
              <a:t>One can argue that the culmination of Jesus’ teaching is perhaps found in Luke 21:1–6 when Jesus condemns the exploitation of the poor (this is evidenced by the narrative often termed “the widow’s mite”) and in so doing, challenges the whole system of temple worship.</a:t>
            </a:r>
            <a:endParaRPr lang="en-GB"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3727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EDA9E-ACB4-45F4-A62E-79B72FC40DB9}"/>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A Rotten System that Exploits the Poor</a:t>
            </a:r>
          </a:p>
        </p:txBody>
      </p:sp>
      <p:sp>
        <p:nvSpPr>
          <p:cNvPr id="3" name="Content Placeholder 2">
            <a:extLst>
              <a:ext uri="{FF2B5EF4-FFF2-40B4-BE49-F238E27FC236}">
                <a16:creationId xmlns:a16="http://schemas.microsoft.com/office/drawing/2014/main" id="{4C417457-C7FB-4261-9668-74098CF112E5}"/>
              </a:ext>
            </a:extLst>
          </p:cNvPr>
          <p:cNvSpPr>
            <a:spLocks noGrp="1"/>
          </p:cNvSpPr>
          <p:nvPr>
            <p:ph idx="1"/>
          </p:nvPr>
        </p:nvSpPr>
        <p:spPr/>
        <p:txBody>
          <a:bodyPr>
            <a:normAutofit fontScale="92500" lnSpcReduction="20000"/>
          </a:bodyPr>
          <a:lstStyle/>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In this latter example, the widow is not meant to serve as an example of personal piety (i.e. she gives all that she has), but rather as a denunciation of a corrupt system that makes a vulnerable person like a widow feel compelled to give all she has.</a:t>
            </a:r>
          </a:p>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Why should a rich socio-religious institution like the temple demand everything from a poor widow? You might imagine that a rich temple should be giving her money and not the other way around. </a:t>
            </a:r>
          </a:p>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In our present context we might ask why are the poor taking the brunt of the pain of a period of austerity that wasn’t caused by them? Isn’t the present economic order not unlike that of the Temple in Jesus’ day?</a:t>
            </a:r>
          </a:p>
          <a:p>
            <a:pPr algn="just">
              <a:lnSpc>
                <a:spcPct val="107000"/>
              </a:lnSpc>
              <a:spcAft>
                <a:spcPts val="800"/>
              </a:spcAft>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9971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AC26D-F5D1-4163-8704-6A508E65009B}"/>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No Restorative Justice for Africa and her Diaspora</a:t>
            </a:r>
          </a:p>
        </p:txBody>
      </p:sp>
      <p:sp>
        <p:nvSpPr>
          <p:cNvPr id="3" name="Content Placeholder 2">
            <a:extLst>
              <a:ext uri="{FF2B5EF4-FFF2-40B4-BE49-F238E27FC236}">
                <a16:creationId xmlns:a16="http://schemas.microsoft.com/office/drawing/2014/main" id="{19CD455F-A81F-49CB-82EB-FC74243D1893}"/>
              </a:ext>
            </a:extLst>
          </p:cNvPr>
          <p:cNvSpPr>
            <a:spLocks noGrp="1"/>
          </p:cNvSpPr>
          <p:nvPr>
            <p:ph idx="1"/>
          </p:nvPr>
        </p:nvSpPr>
        <p:spPr/>
        <p:txBody>
          <a:bodyPr>
            <a:normAutofit lnSpcReduction="10000"/>
          </a:bodyPr>
          <a:lstStyle/>
          <a:p>
            <a:r>
              <a:rPr lang="en-GB" dirty="0">
                <a:latin typeface="Times New Roman" panose="02020603050405020304" pitchFamily="18" charset="0"/>
                <a:cs typeface="Times New Roman" panose="02020603050405020304" pitchFamily="18" charset="0"/>
              </a:rPr>
              <a:t>Worth noting that after the devastation of World War II, the victorious allies instituted a ‘Marshall Plan ‘ to rebuild the infrastructure of a shattered Europe. </a:t>
            </a:r>
          </a:p>
          <a:p>
            <a:r>
              <a:rPr lang="en-GB" dirty="0">
                <a:latin typeface="Times New Roman" panose="02020603050405020304" pitchFamily="18" charset="0"/>
                <a:cs typeface="Times New Roman" panose="02020603050405020304" pitchFamily="18" charset="0"/>
              </a:rPr>
              <a:t>There has been no ‘Marshall Plan’ for Africa and African descendants after centuries of devastation. </a:t>
            </a:r>
          </a:p>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CWMs prophetic legacies project is, I believe, an important missional task to effect an ethic of restorative justice that has its roots in the Bible that we attest as the ‘Word of God’. </a:t>
            </a:r>
          </a:p>
          <a:p>
            <a:pPr algn="just">
              <a:lnSpc>
                <a:spcPct val="107000"/>
              </a:lnSpc>
              <a:spcAft>
                <a:spcPts val="800"/>
              </a:spcAft>
            </a:pPr>
            <a:r>
              <a:rPr lang="en-GB" dirty="0">
                <a:latin typeface="Times New Roman" panose="02020603050405020304" pitchFamily="18" charset="0"/>
                <a:cs typeface="Times New Roman" panose="02020603050405020304" pitchFamily="18" charset="0"/>
              </a:rPr>
              <a:t>The basis for doing so isn’t charity or even P.C. notions of being progressive!</a:t>
            </a:r>
          </a:p>
        </p:txBody>
      </p:sp>
    </p:spTree>
    <p:extLst>
      <p:ext uri="{BB962C8B-B14F-4D97-AF65-F5344CB8AC3E}">
        <p14:creationId xmlns:p14="http://schemas.microsoft.com/office/powerpoint/2010/main" val="3156739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8EDA-1823-4A96-AB9E-D105D4F55D17}"/>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Pharaohs on Both Sides of the Blood Red Waters</a:t>
            </a:r>
          </a:p>
        </p:txBody>
      </p:sp>
      <p:sp>
        <p:nvSpPr>
          <p:cNvPr id="3" name="Content Placeholder 2">
            <a:extLst>
              <a:ext uri="{FF2B5EF4-FFF2-40B4-BE49-F238E27FC236}">
                <a16:creationId xmlns:a16="http://schemas.microsoft.com/office/drawing/2014/main" id="{9FA99006-1520-4E67-A974-DA4F458E6F0E}"/>
              </a:ext>
            </a:extLst>
          </p:cNvPr>
          <p:cNvSpPr>
            <a:spLocks noGrp="1"/>
          </p:cNvSpPr>
          <p:nvPr>
            <p:ph idx="1"/>
          </p:nvPr>
        </p:nvSpPr>
        <p:spPr/>
        <p:txBody>
          <a:bodyPr>
            <a:normAutofit fontScale="92500"/>
          </a:bodyPr>
          <a:lstStyle/>
          <a:p>
            <a:r>
              <a:rPr lang="en-GB" dirty="0">
                <a:latin typeface="Times New Roman" panose="02020603050405020304" pitchFamily="18" charset="0"/>
                <a:cs typeface="Times New Roman" panose="02020603050405020304" pitchFamily="18" charset="0"/>
              </a:rPr>
              <a:t>This arresting phrase is the title of a recently published book by the famed anti apartheid activist and scholar Allan </a:t>
            </a:r>
            <a:r>
              <a:rPr lang="en-GB" dirty="0" err="1">
                <a:latin typeface="Times New Roman" panose="02020603050405020304" pitchFamily="18" charset="0"/>
                <a:cs typeface="Times New Roman" panose="02020603050405020304" pitchFamily="18" charset="0"/>
              </a:rPr>
              <a:t>Boesak</a:t>
            </a:r>
            <a:r>
              <a:rPr lang="en-GB" dirty="0">
                <a:latin typeface="Times New Roman" panose="02020603050405020304" pitchFamily="18" charset="0"/>
                <a:cs typeface="Times New Roman" panose="02020603050405020304" pitchFamily="18" charset="0"/>
              </a:rPr>
              <a:t>, who reflects on the contemporary ‘Black Lives Matter Movement’ largely in the US and post Apartheid South Africa. </a:t>
            </a:r>
          </a:p>
          <a:p>
            <a:r>
              <a:rPr lang="en-GB" dirty="0">
                <a:latin typeface="Times New Roman" panose="02020603050405020304" pitchFamily="18" charset="0"/>
                <a:cs typeface="Times New Roman" panose="02020603050405020304" pitchFamily="18" charset="0"/>
              </a:rPr>
              <a:t>In the latter he speaks of the corporate reality of ‘Cheap Grace’ as outlined by the famous German theologian Dietrich Bonhoeffer. South Africa has attempted transformation 	WITHOUT sacrifice or restorative justice.</a:t>
            </a:r>
          </a:p>
          <a:p>
            <a:r>
              <a:rPr lang="en-GB" dirty="0">
                <a:latin typeface="Times New Roman" panose="02020603050405020304" pitchFamily="18" charset="0"/>
                <a:cs typeface="Times New Roman" panose="02020603050405020304" pitchFamily="18" charset="0"/>
              </a:rPr>
              <a:t>Bonhoeffer chided Western Christians for wanting to have discipleship without radical commitment to God’s word and forgiveness and redemption with struggle and sacrifice. </a:t>
            </a:r>
            <a:r>
              <a:rPr lang="en-GB" dirty="0" err="1">
                <a:latin typeface="Times New Roman" panose="02020603050405020304" pitchFamily="18" charset="0"/>
                <a:cs typeface="Times New Roman" panose="02020603050405020304" pitchFamily="18" charset="0"/>
              </a:rPr>
              <a:t>Boesak</a:t>
            </a:r>
            <a:r>
              <a:rPr lang="en-GB" dirty="0">
                <a:latin typeface="Times New Roman" panose="02020603050405020304" pitchFamily="18" charset="0"/>
                <a:cs typeface="Times New Roman" panose="02020603050405020304" pitchFamily="18" charset="0"/>
              </a:rPr>
              <a:t> reminds us that there is no redemption with the cross.</a:t>
            </a:r>
          </a:p>
        </p:txBody>
      </p:sp>
    </p:spTree>
    <p:extLst>
      <p:ext uri="{BB962C8B-B14F-4D97-AF65-F5344CB8AC3E}">
        <p14:creationId xmlns:p14="http://schemas.microsoft.com/office/powerpoint/2010/main" val="1706118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2E5D3-F2A7-46CF-BB91-3C192C8EDE76}"/>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Why is this important?</a:t>
            </a:r>
          </a:p>
        </p:txBody>
      </p:sp>
      <p:sp>
        <p:nvSpPr>
          <p:cNvPr id="3" name="Content Placeholder 2">
            <a:extLst>
              <a:ext uri="{FF2B5EF4-FFF2-40B4-BE49-F238E27FC236}">
                <a16:creationId xmlns:a16="http://schemas.microsoft.com/office/drawing/2014/main" id="{9BDF2255-0EA2-4D6A-B1EA-134D012873CE}"/>
              </a:ext>
            </a:extLst>
          </p:cNvPr>
          <p:cNvSpPr>
            <a:spLocks noGrp="1"/>
          </p:cNvSpPr>
          <p:nvPr>
            <p:ph idx="1"/>
          </p:nvPr>
        </p:nvSpPr>
        <p:spPr/>
        <p:txBody>
          <a:bodyPr>
            <a:normAutofit fontScale="92500" lnSpcReduction="10000"/>
          </a:bodyPr>
          <a:lstStyle/>
          <a:p>
            <a:r>
              <a:rPr lang="en-GB" dirty="0">
                <a:latin typeface="Times New Roman" panose="02020603050405020304" pitchFamily="18" charset="0"/>
                <a:cs typeface="Times New Roman" panose="02020603050405020304" pitchFamily="18" charset="0"/>
              </a:rPr>
              <a:t>Reconciliation is the key theological motif that runs through the scriptures and across Christian Tradition.</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Reconciliation between God and humankind.</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Reconciliation between Human beings across the cultural, social, political, ethnic and economic divide.</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Reconciliation between our warring selves within us. </a:t>
            </a:r>
          </a:p>
          <a:p>
            <a:pPr marL="0" indent="0">
              <a:buNone/>
            </a:pPr>
            <a:r>
              <a:rPr lang="en-GB" dirty="0">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5423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25840-11BD-458F-A31E-B52F13C523DB}"/>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Pick Up Your Cross and Follow me!</a:t>
            </a:r>
            <a:br>
              <a:rPr lang="en-GB" sz="2800" dirty="0">
                <a:latin typeface="Times New Roman" panose="02020603050405020304" pitchFamily="18" charset="0"/>
                <a:cs typeface="Times New Roman" panose="02020603050405020304" pitchFamily="18" charset="0"/>
              </a:rPr>
            </a:br>
            <a:r>
              <a:rPr lang="en-GB" sz="2800" dirty="0">
                <a:latin typeface="Times New Roman" panose="02020603050405020304" pitchFamily="18" charset="0"/>
                <a:cs typeface="Times New Roman" panose="02020603050405020304" pitchFamily="18" charset="0"/>
              </a:rPr>
              <a:t>Matthew 16: 24-26, Luke 9:23</a:t>
            </a:r>
          </a:p>
        </p:txBody>
      </p:sp>
      <p:sp>
        <p:nvSpPr>
          <p:cNvPr id="3" name="Content Placeholder 2">
            <a:extLst>
              <a:ext uri="{FF2B5EF4-FFF2-40B4-BE49-F238E27FC236}">
                <a16:creationId xmlns:a16="http://schemas.microsoft.com/office/drawing/2014/main" id="{BF8886F9-758B-4A7E-8DF1-B17124F4834E}"/>
              </a:ext>
            </a:extLst>
          </p:cNvPr>
          <p:cNvSpPr>
            <a:spLocks noGrp="1"/>
          </p:cNvSpPr>
          <p:nvPr>
            <p:ph idx="1"/>
          </p:nvPr>
        </p:nvSpPr>
        <p:spPr/>
        <p:txBody>
          <a:bodyPr>
            <a:normAutofit lnSpcReduction="10000"/>
          </a:bodyPr>
          <a:lstStyle/>
          <a:p>
            <a:r>
              <a:rPr lang="en-GB" dirty="0">
                <a:latin typeface="Times New Roman" panose="02020603050405020304" pitchFamily="18" charset="0"/>
                <a:cs typeface="Times New Roman" panose="02020603050405020304" pitchFamily="18" charset="0"/>
              </a:rPr>
              <a:t>Due to the influence of post Reformation evangelicalism we have largely interpreted Jesus’ words in a purely individualistic way. </a:t>
            </a:r>
          </a:p>
          <a:p>
            <a:r>
              <a:rPr lang="en-GB" dirty="0">
                <a:latin typeface="Times New Roman" panose="02020603050405020304" pitchFamily="18" charset="0"/>
                <a:cs typeface="Times New Roman" panose="02020603050405020304" pitchFamily="18" charset="0"/>
              </a:rPr>
              <a:t>But as we have seen from the influence of the Jewish tradition, issues of reconciliation, redemption and salvation have a corporate and a collective dimension to them as well as an individualistic one.</a:t>
            </a:r>
          </a:p>
          <a:p>
            <a:r>
              <a:rPr lang="en-GB" dirty="0">
                <a:latin typeface="Times New Roman" panose="02020603050405020304" pitchFamily="18" charset="0"/>
                <a:cs typeface="Times New Roman" panose="02020603050405020304" pitchFamily="18" charset="0"/>
              </a:rPr>
              <a:t>I believe that CWM can set a prophetic lead to other Christian institutions, and beyond it, to other civic bodies and indeed governments. ‘Cheap Grace’ NEVER leads to redemption and transformation. </a:t>
            </a:r>
          </a:p>
          <a:p>
            <a:r>
              <a:rPr lang="en-GB" dirty="0">
                <a:latin typeface="Times New Roman" panose="02020603050405020304" pitchFamily="18" charset="0"/>
                <a:cs typeface="Times New Roman" panose="02020603050405020304" pitchFamily="18" charset="0"/>
              </a:rPr>
              <a:t>Without restorative justice there is no reconciliation and the mission of Christ is diminished.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1493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51032-ADAD-4063-B09E-BFD614E9B3BF}"/>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Money Can be a Means of Grace</a:t>
            </a:r>
          </a:p>
        </p:txBody>
      </p:sp>
      <p:sp>
        <p:nvSpPr>
          <p:cNvPr id="3" name="Content Placeholder 2">
            <a:extLst>
              <a:ext uri="{FF2B5EF4-FFF2-40B4-BE49-F238E27FC236}">
                <a16:creationId xmlns:a16="http://schemas.microsoft.com/office/drawing/2014/main" id="{08D80CA3-1EB3-4B25-AD78-4D6B0BBA8D08}"/>
              </a:ext>
            </a:extLst>
          </p:cNvPr>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A commitment to using our money and finance constructively has its  roots in the Bible and the resulting Christian tradition. </a:t>
            </a:r>
          </a:p>
          <a:p>
            <a:r>
              <a:rPr lang="en-GB" dirty="0">
                <a:latin typeface="Times New Roman" panose="02020603050405020304" pitchFamily="18" charset="0"/>
                <a:cs typeface="Times New Roman" panose="02020603050405020304" pitchFamily="18" charset="0"/>
              </a:rPr>
              <a:t>Just as God’s presence in the form of the Holy Spirit can fashion new meaning from ordinary elements such as bread, wine and water, so it can too for money and finance. </a:t>
            </a:r>
          </a:p>
          <a:p>
            <a:r>
              <a:rPr lang="en-GB" dirty="0">
                <a:latin typeface="Times New Roman" panose="02020603050405020304" pitchFamily="18" charset="0"/>
                <a:cs typeface="Times New Roman" panose="02020603050405020304" pitchFamily="18" charset="0"/>
              </a:rPr>
              <a:t>The latter are not neutral and the abundance of it for some and the scarcity of it for others is not only an economic concern, it is a theological and an ethical one also. </a:t>
            </a:r>
          </a:p>
          <a:p>
            <a:r>
              <a:rPr lang="en-GB" dirty="0">
                <a:latin typeface="Times New Roman" panose="02020603050405020304" pitchFamily="18" charset="0"/>
                <a:cs typeface="Times New Roman" panose="02020603050405020304" pitchFamily="18" charset="0"/>
              </a:rPr>
              <a:t>We can and should use our resources to effect an ethic of restorative justice. The integrity of our missional work is imperilled if we do not!</a:t>
            </a:r>
          </a:p>
        </p:txBody>
      </p:sp>
    </p:spTree>
    <p:extLst>
      <p:ext uri="{BB962C8B-B14F-4D97-AF65-F5344CB8AC3E}">
        <p14:creationId xmlns:p14="http://schemas.microsoft.com/office/powerpoint/2010/main" val="2736061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07012-5EDA-4BC6-8A83-45A974ABE20F}"/>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Further Information</a:t>
            </a:r>
          </a:p>
        </p:txBody>
      </p:sp>
      <p:sp>
        <p:nvSpPr>
          <p:cNvPr id="3" name="Content Placeholder 2">
            <a:extLst>
              <a:ext uri="{FF2B5EF4-FFF2-40B4-BE49-F238E27FC236}">
                <a16:creationId xmlns:a16="http://schemas.microsoft.com/office/drawing/2014/main" id="{4EF0005F-375D-4816-AFCC-8963878DB585}"/>
              </a:ext>
            </a:extLst>
          </p:cNvPr>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This presentation and the ideas contained within it come from a previously published piece of work of mine. See:- </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Anthony G. </a:t>
            </a:r>
            <a:r>
              <a:rPr lang="en-GB" dirty="0" err="1">
                <a:latin typeface="Times New Roman" panose="02020603050405020304" pitchFamily="18" charset="0"/>
                <a:cs typeface="Times New Roman" panose="02020603050405020304" pitchFamily="18" charset="0"/>
              </a:rPr>
              <a:t>Reddie</a:t>
            </a:r>
            <a:r>
              <a:rPr lang="en-GB" dirty="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Working Against The Grain: Reimagining Black Theology for the 21</a:t>
            </a:r>
            <a:r>
              <a:rPr lang="en-GB" i="1" baseline="30000" dirty="0">
                <a:latin typeface="Times New Roman" panose="02020603050405020304" pitchFamily="18" charset="0"/>
                <a:cs typeface="Times New Roman" panose="02020603050405020304" pitchFamily="18" charset="0"/>
              </a:rPr>
              <a:t>st</a:t>
            </a:r>
            <a:r>
              <a:rPr lang="en-GB" i="1" dirty="0">
                <a:latin typeface="Times New Roman" panose="02020603050405020304" pitchFamily="18" charset="0"/>
                <a:cs typeface="Times New Roman" panose="02020603050405020304" pitchFamily="18" charset="0"/>
              </a:rPr>
              <a:t> Century</a:t>
            </a:r>
            <a:r>
              <a:rPr lang="en-GB" dirty="0">
                <a:latin typeface="Times New Roman" panose="02020603050405020304" pitchFamily="18" charset="0"/>
                <a:cs typeface="Times New Roman" panose="02020603050405020304" pitchFamily="18" charset="0"/>
              </a:rPr>
              <a:t> (London: Routledge, 2008), Chapter 8, pp.157-171</a:t>
            </a:r>
          </a:p>
        </p:txBody>
      </p:sp>
    </p:spTree>
    <p:extLst>
      <p:ext uri="{BB962C8B-B14F-4D97-AF65-F5344CB8AC3E}">
        <p14:creationId xmlns:p14="http://schemas.microsoft.com/office/powerpoint/2010/main" val="1502970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E2E72-688B-42F1-95D1-73F01F64E1AB}"/>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Christ’s Work of Redemption</a:t>
            </a:r>
          </a:p>
        </p:txBody>
      </p:sp>
      <p:sp>
        <p:nvSpPr>
          <p:cNvPr id="3" name="Content Placeholder 2">
            <a:extLst>
              <a:ext uri="{FF2B5EF4-FFF2-40B4-BE49-F238E27FC236}">
                <a16:creationId xmlns:a16="http://schemas.microsoft.com/office/drawing/2014/main" id="{DE6C784A-05E7-457C-8783-F5F7259BA289}"/>
              </a:ext>
            </a:extLst>
          </p:cNvPr>
          <p:cNvSpPr>
            <a:spLocks noGrp="1"/>
          </p:cNvSpPr>
          <p:nvPr>
            <p:ph idx="1"/>
          </p:nvPr>
        </p:nvSpPr>
        <p:spPr/>
        <p:txBody>
          <a:bodyPr/>
          <a:lstStyle/>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Paul’s writings form the earliest documented texts in the New Testament canon.</a:t>
            </a:r>
          </a:p>
          <a:p>
            <a:pPr algn="just">
              <a:lnSpc>
                <a:spcPct val="107000"/>
              </a:lnSpc>
              <a:spcAft>
                <a:spcPts val="800"/>
              </a:spcAft>
            </a:pPr>
            <a:r>
              <a:rPr lang="en-GB" dirty="0">
                <a:latin typeface="Times New Roman" panose="02020603050405020304" pitchFamily="18" charset="0"/>
                <a:cs typeface="Times New Roman" panose="02020603050405020304" pitchFamily="18" charset="0"/>
              </a:rPr>
              <a:t>His writing are full of references to God’s reconciling work in Christ on the cross. </a:t>
            </a:r>
          </a:p>
          <a:p>
            <a:r>
              <a:rPr lang="en-GB" dirty="0">
                <a:latin typeface="Times New Roman" panose="02020603050405020304" pitchFamily="18" charset="0"/>
                <a:cs typeface="Times New Roman" panose="02020603050405020304" pitchFamily="18" charset="0"/>
              </a:rPr>
              <a:t>One can point to such texts as Rom. 5:10, 1st Cor. 5:14–21, 2nd Cor. 5:18–20 and Col. 1:18–23. </a:t>
            </a:r>
          </a:p>
          <a:p>
            <a:r>
              <a:rPr lang="en-GB" dirty="0">
                <a:latin typeface="Times New Roman" panose="02020603050405020304" pitchFamily="18" charset="0"/>
                <a:cs typeface="Times New Roman" panose="02020603050405020304" pitchFamily="18" charset="0"/>
              </a:rPr>
              <a:t>This theme, however, needs to be read in terms of Jewish thought.</a:t>
            </a:r>
          </a:p>
          <a:p>
            <a:r>
              <a:rPr lang="en-GB" dirty="0">
                <a:latin typeface="Times New Roman" panose="02020603050405020304" pitchFamily="18" charset="0"/>
                <a:cs typeface="Times New Roman" panose="02020603050405020304" pitchFamily="18" charset="0"/>
              </a:rPr>
              <a:t>This will correct the over spiritualising of this in Christian practice.</a:t>
            </a:r>
          </a:p>
        </p:txBody>
      </p:sp>
    </p:spTree>
    <p:extLst>
      <p:ext uri="{BB962C8B-B14F-4D97-AF65-F5344CB8AC3E}">
        <p14:creationId xmlns:p14="http://schemas.microsoft.com/office/powerpoint/2010/main" val="378810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7173F-8BAB-4466-8EC1-5DC7FBBAF56D}"/>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Jewish Antecedents</a:t>
            </a:r>
          </a:p>
        </p:txBody>
      </p:sp>
      <p:sp>
        <p:nvSpPr>
          <p:cNvPr id="3" name="Content Placeholder 2">
            <a:extLst>
              <a:ext uri="{FF2B5EF4-FFF2-40B4-BE49-F238E27FC236}">
                <a16:creationId xmlns:a16="http://schemas.microsoft.com/office/drawing/2014/main" id="{1D796573-DF1D-4077-853C-8CEB6BDEA7AB}"/>
              </a:ext>
            </a:extLst>
          </p:cNvPr>
          <p:cNvSpPr>
            <a:spLocks noGrp="1"/>
          </p:cNvSpPr>
          <p:nvPr>
            <p:ph idx="1"/>
          </p:nvPr>
        </p:nvSpPr>
        <p:spPr/>
        <p:txBody>
          <a:bodyPr/>
          <a:lstStyle/>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In order to make sense of the notion of reconciliation one also has to understand the Jewish antecedents that inform Paul’s writing given Paul himself was a Jewish man.</a:t>
            </a:r>
          </a:p>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In the Hebrew scriptures and in Jewish thought, atonement and salvation, are collective and corporate concepts.</a:t>
            </a:r>
          </a:p>
          <a:p>
            <a:pPr algn="just">
              <a:lnSpc>
                <a:spcPct val="107000"/>
              </a:lnSpc>
              <a:spcAft>
                <a:spcPts val="800"/>
              </a:spcAft>
            </a:pPr>
            <a:r>
              <a:rPr lang="en-GB" dirty="0">
                <a:latin typeface="Times New Roman" panose="02020603050405020304" pitchFamily="18" charset="0"/>
                <a:cs typeface="Times New Roman" panose="02020603050405020304" pitchFamily="18" charset="0"/>
              </a:rPr>
              <a:t>This is very different to much of what constitutes post Reformation evangelical Protestantism where the emphasis is on individual salvation in Christ, by grace, through faith.</a:t>
            </a:r>
          </a:p>
        </p:txBody>
      </p:sp>
    </p:spTree>
    <p:extLst>
      <p:ext uri="{BB962C8B-B14F-4D97-AF65-F5344CB8AC3E}">
        <p14:creationId xmlns:p14="http://schemas.microsoft.com/office/powerpoint/2010/main" val="59326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D5B21-A79D-4B54-A059-6940666F8552}"/>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A Collective Understanding of Righteousness</a:t>
            </a:r>
          </a:p>
        </p:txBody>
      </p:sp>
      <p:sp>
        <p:nvSpPr>
          <p:cNvPr id="3" name="Content Placeholder 2">
            <a:extLst>
              <a:ext uri="{FF2B5EF4-FFF2-40B4-BE49-F238E27FC236}">
                <a16:creationId xmlns:a16="http://schemas.microsoft.com/office/drawing/2014/main" id="{9BBD5942-08CA-4C03-A3A3-91B14541D1B6}"/>
              </a:ext>
            </a:extLst>
          </p:cNvPr>
          <p:cNvSpPr>
            <a:spLocks noGrp="1"/>
          </p:cNvSpPr>
          <p:nvPr>
            <p:ph idx="1"/>
          </p:nvPr>
        </p:nvSpPr>
        <p:spPr/>
        <p:txBody>
          <a:bodyPr>
            <a:normAutofit/>
          </a:bodyPr>
          <a:lstStyle/>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Essentially, being in right-standing with God necessitated that one should be in right relationships with others. </a:t>
            </a:r>
          </a:p>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In fact, one could argue that it appears to be the case that one cannot be in a right relationship with God unless you were doing right by the other. </a:t>
            </a:r>
          </a:p>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above can be seen in Leviticus 6:1–6. These verses clearly state the notion of restorative justice for that which was wrongly taken and used, which is described as a “sin against God” (v. 1). </a:t>
            </a:r>
          </a:p>
          <a:p>
            <a:pPr algn="just">
              <a:lnSpc>
                <a:spcPct val="107000"/>
              </a:lnSpc>
              <a:spcAft>
                <a:spcPts val="800"/>
              </a:spcAft>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9340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2D507-FCE7-452D-AF66-19FE7553BFE9}"/>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Restorative Justice in the Hebrew Scriptures</a:t>
            </a:r>
          </a:p>
        </p:txBody>
      </p:sp>
      <p:sp>
        <p:nvSpPr>
          <p:cNvPr id="3" name="Content Placeholder 2">
            <a:extLst>
              <a:ext uri="{FF2B5EF4-FFF2-40B4-BE49-F238E27FC236}">
                <a16:creationId xmlns:a16="http://schemas.microsoft.com/office/drawing/2014/main" id="{F4BEBCD1-9CD1-4657-A10F-7F299276028D}"/>
              </a:ext>
            </a:extLst>
          </p:cNvPr>
          <p:cNvSpPr>
            <a:spLocks noGrp="1"/>
          </p:cNvSpPr>
          <p:nvPr>
            <p:ph idx="1"/>
          </p:nvPr>
        </p:nvSpPr>
        <p:spPr/>
        <p:txBody>
          <a:bodyPr>
            <a:normAutofit fontScale="55000" lnSpcReduction="20000"/>
          </a:bodyPr>
          <a:lstStyle/>
          <a:p>
            <a:pPr algn="just">
              <a:lnSpc>
                <a:spcPct val="107000"/>
              </a:lnSpc>
              <a:spcAft>
                <a:spcPts val="800"/>
              </a:spcAft>
            </a:pPr>
            <a:r>
              <a:rPr lang="en-GB" sz="4000" dirty="0">
                <a:latin typeface="Times New Roman" panose="02020603050405020304" pitchFamily="18" charset="0"/>
                <a:ea typeface="Calibri" panose="020F0502020204030204" pitchFamily="34" charset="0"/>
                <a:cs typeface="Times New Roman" panose="02020603050405020304" pitchFamily="18" charset="0"/>
              </a:rPr>
              <a:t>One can also see this concept or formula evident within Deuteronomy 15:12–18. The key for me is verse 12 which states “if any of you buy Israelites as slaves, you must set free after six years. And don’t just tell them they are free to leave – give them sheep and goats and a supply of grain and wine.”</a:t>
            </a:r>
          </a:p>
          <a:p>
            <a:r>
              <a:rPr lang="en-GB" sz="4000" dirty="0">
                <a:latin typeface="Times New Roman" panose="02020603050405020304" pitchFamily="18" charset="0"/>
                <a:ea typeface="Calibri" panose="020F0502020204030204" pitchFamily="34" charset="0"/>
                <a:cs typeface="Times New Roman" panose="02020603050405020304" pitchFamily="18" charset="0"/>
              </a:rPr>
              <a:t>As Peter </a:t>
            </a:r>
            <a:r>
              <a:rPr lang="en-GB" sz="4000" dirty="0" err="1">
                <a:latin typeface="Times New Roman" panose="02020603050405020304" pitchFamily="18" charset="0"/>
                <a:ea typeface="Calibri" panose="020F0502020204030204" pitchFamily="34" charset="0"/>
                <a:cs typeface="Times New Roman" panose="02020603050405020304" pitchFamily="18" charset="0"/>
              </a:rPr>
              <a:t>Cruchley’s</a:t>
            </a:r>
            <a:r>
              <a:rPr lang="en-GB" sz="4000" dirty="0">
                <a:latin typeface="Times New Roman" panose="02020603050405020304" pitchFamily="18" charset="0"/>
                <a:ea typeface="Calibri" panose="020F0502020204030204" pitchFamily="34" charset="0"/>
                <a:cs typeface="Times New Roman" panose="02020603050405020304" pitchFamily="18" charset="0"/>
              </a:rPr>
              <a:t> work on the Zacchaeus Tax campaign has shown, the Hebrew Bible traditions of the Sabbath and Jubilee </a:t>
            </a:r>
            <a:r>
              <a:rPr lang="en-US" sz="4000" dirty="0">
                <a:solidFill>
                  <a:srgbClr val="222222"/>
                </a:solidFill>
                <a:latin typeface="Times New Roman" panose="02020603050405020304" pitchFamily="18" charset="0"/>
                <a:cs typeface="Times New Roman" panose="02020603050405020304" pitchFamily="18" charset="0"/>
              </a:rPr>
              <a:t>were moments for system re-set and dismantling inequalities which had accrued. </a:t>
            </a:r>
          </a:p>
          <a:p>
            <a:r>
              <a:rPr lang="en-US" sz="4000" dirty="0">
                <a:solidFill>
                  <a:srgbClr val="222222"/>
                </a:solidFill>
                <a:latin typeface="Times New Roman" panose="02020603050405020304" pitchFamily="18" charset="0"/>
                <a:cs typeface="Times New Roman" panose="02020603050405020304" pitchFamily="18" charset="0"/>
              </a:rPr>
              <a:t>They were moments of breaking the cycling,  ongoing basis of debt and economic enslavement.</a:t>
            </a:r>
          </a:p>
          <a:p>
            <a:pPr algn="just">
              <a:lnSpc>
                <a:spcPct val="107000"/>
              </a:lnSpc>
              <a:spcAft>
                <a:spcPts val="800"/>
              </a:spcAft>
            </a:pPr>
            <a:r>
              <a:rPr lang="en-GB" sz="4000" dirty="0">
                <a:latin typeface="Times New Roman" panose="02020603050405020304" pitchFamily="18" charset="0"/>
                <a:ea typeface="Calibri" panose="020F0502020204030204" pitchFamily="34" charset="0"/>
                <a:cs typeface="Times New Roman" panose="02020603050405020304" pitchFamily="18" charset="0"/>
              </a:rPr>
              <a:t>Worth reminding ourselves that not one penny has been given to any of the descendants of enslaved Africans for the wrong done to them and yet Christian communities in the West still want to talk about redemption that is affirmed by our Judeo-Christian roots!</a:t>
            </a:r>
          </a:p>
          <a:p>
            <a:endParaRPr lang="en-GB" dirty="0"/>
          </a:p>
        </p:txBody>
      </p:sp>
    </p:spTree>
    <p:extLst>
      <p:ext uri="{BB962C8B-B14F-4D97-AF65-F5344CB8AC3E}">
        <p14:creationId xmlns:p14="http://schemas.microsoft.com/office/powerpoint/2010/main" val="3080648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E9FD0-142F-499B-990D-D73BE471C493}"/>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Jewish Antecedents Live on Jesus’ Teachings</a:t>
            </a:r>
          </a:p>
        </p:txBody>
      </p:sp>
      <p:sp>
        <p:nvSpPr>
          <p:cNvPr id="3" name="Content Placeholder 2">
            <a:extLst>
              <a:ext uri="{FF2B5EF4-FFF2-40B4-BE49-F238E27FC236}">
                <a16:creationId xmlns:a16="http://schemas.microsoft.com/office/drawing/2014/main" id="{B5D39649-91D2-45FD-BF19-8D84887117D4}"/>
              </a:ext>
            </a:extLst>
          </p:cNvPr>
          <p:cNvSpPr>
            <a:spLocks noGrp="1"/>
          </p:cNvSpPr>
          <p:nvPr>
            <p:ph idx="1"/>
          </p:nvPr>
        </p:nvSpPr>
        <p:spPr/>
        <p:txBody>
          <a:bodyPr>
            <a:normAutofit fontScale="85000" lnSpcReduction="20000"/>
          </a:bodyPr>
          <a:lstStyle/>
          <a:p>
            <a:pPr algn="just">
              <a:lnSpc>
                <a:spcPct val="107000"/>
              </a:lnSpc>
              <a:spcAft>
                <a:spcPts val="800"/>
              </a:spcAft>
            </a:pPr>
            <a:r>
              <a:rPr lang="en-GB" sz="3000" dirty="0">
                <a:latin typeface="Times New Roman" panose="02020603050405020304" pitchFamily="18" charset="0"/>
                <a:ea typeface="Calibri" panose="020F0502020204030204" pitchFamily="34" charset="0"/>
                <a:cs typeface="Times New Roman" panose="02020603050405020304" pitchFamily="18" charset="0"/>
              </a:rPr>
              <a:t>In the Gospels, Jesus’ two great commandments indicate the continued balancing of this Jewish tradition, namely, loving God, and your neighbour as yourself (Matt. 22:37–39). You cannot love God without loving and showing justice to other people.</a:t>
            </a:r>
          </a:p>
          <a:p>
            <a:pPr algn="just">
              <a:lnSpc>
                <a:spcPct val="107000"/>
              </a:lnSpc>
              <a:spcAft>
                <a:spcPts val="800"/>
              </a:spcAft>
            </a:pPr>
            <a:r>
              <a:rPr lang="en-GB" sz="3000" dirty="0">
                <a:latin typeface="Times New Roman" panose="02020603050405020304" pitchFamily="18" charset="0"/>
                <a:ea typeface="Calibri" panose="020F0502020204030204" pitchFamily="34" charset="0"/>
                <a:cs typeface="Times New Roman" panose="02020603050405020304" pitchFamily="18" charset="0"/>
              </a:rPr>
              <a:t>This link was weakened, if not lost, in Reformation theology. (And this has implications for CWM given that the Reformed tradition is a major part of our heritage). </a:t>
            </a:r>
            <a:r>
              <a:rPr lang="en-GB" sz="3000" u="sng" dirty="0">
                <a:latin typeface="Times New Roman" panose="02020603050405020304" pitchFamily="18" charset="0"/>
                <a:ea typeface="Calibri" panose="020F0502020204030204" pitchFamily="34" charset="0"/>
                <a:cs typeface="Times New Roman" panose="02020603050405020304" pitchFamily="18" charset="0"/>
              </a:rPr>
              <a:t>This is a major theological challenge for us!</a:t>
            </a:r>
          </a:p>
          <a:p>
            <a:pPr algn="just">
              <a:lnSpc>
                <a:spcPct val="107000"/>
              </a:lnSpc>
              <a:spcAft>
                <a:spcPts val="800"/>
              </a:spcAft>
            </a:pPr>
            <a:r>
              <a:rPr lang="en-GB" sz="3000" dirty="0">
                <a:latin typeface="Times New Roman" panose="02020603050405020304" pitchFamily="18" charset="0"/>
                <a:ea typeface="Calibri" panose="020F0502020204030204" pitchFamily="34" charset="0"/>
                <a:cs typeface="Times New Roman" panose="02020603050405020304" pitchFamily="18" charset="0"/>
              </a:rPr>
              <a:t> It was the reformers of the 16th century, who in their anxiety to downplay or even remove “Works” from the formula of salvation diminished the interpersonal dimension in soteriology. </a:t>
            </a:r>
          </a:p>
          <a:p>
            <a:pPr algn="just">
              <a:lnSpc>
                <a:spcPct val="107000"/>
              </a:lnSpc>
              <a:spcAft>
                <a:spcPts val="800"/>
              </a:spcAft>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690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8DBA9-B729-442D-AF5B-479F8E40C77B}"/>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Postcolonial Hermeneutics</a:t>
            </a:r>
          </a:p>
        </p:txBody>
      </p:sp>
      <p:sp>
        <p:nvSpPr>
          <p:cNvPr id="3" name="Content Placeholder 2">
            <a:extLst>
              <a:ext uri="{FF2B5EF4-FFF2-40B4-BE49-F238E27FC236}">
                <a16:creationId xmlns:a16="http://schemas.microsoft.com/office/drawing/2014/main" id="{A0EE74FE-A842-406B-84F2-91CF543D8E05}"/>
              </a:ext>
            </a:extLst>
          </p:cNvPr>
          <p:cNvSpPr>
            <a:spLocks noGrp="1"/>
          </p:cNvSpPr>
          <p:nvPr>
            <p:ph idx="1"/>
          </p:nvPr>
        </p:nvSpPr>
        <p:spPr/>
        <p:txBody>
          <a:bodyPr>
            <a:normAutofit lnSpcReduction="10000"/>
          </a:bodyPr>
          <a:lstStyle/>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The second hermeneutical key to unlocking the scriptures in order to discern a theological pattern for using money and other resources for enacting restorative justice can be found in the focusing lens of postcolonial theory. </a:t>
            </a:r>
          </a:p>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 The postcolonial framework emerges when the reader recognises that the context in which ALL of the New Testament canon was composed was one that echoed to the restrictive strains of colonialism.</a:t>
            </a:r>
          </a:p>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Judea, in which Jesus’ ministry was largely located, was an occupied colony of the Roman Empire.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27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74685-9256-44EE-BF33-17DB1AB12C20}"/>
              </a:ext>
            </a:extLst>
          </p:cNvPr>
          <p:cNvSpPr>
            <a:spLocks noGrp="1"/>
          </p:cNvSpPr>
          <p:nvPr>
            <p:ph type="title"/>
          </p:nvPr>
        </p:nvSpPr>
        <p:spPr/>
        <p:txBody>
          <a:bodyPr>
            <a:normAutofit/>
          </a:bodyPr>
          <a:lstStyle/>
          <a:p>
            <a:pPr algn="ctr"/>
            <a:r>
              <a:rPr lang="en-GB" sz="2800" dirty="0">
                <a:latin typeface="Times New Roman" panose="02020603050405020304" pitchFamily="18" charset="0"/>
                <a:cs typeface="Times New Roman" panose="02020603050405020304" pitchFamily="18" charset="0"/>
              </a:rPr>
              <a:t>The Kingdom of God v Colonial exploitation</a:t>
            </a:r>
          </a:p>
        </p:txBody>
      </p:sp>
      <p:sp>
        <p:nvSpPr>
          <p:cNvPr id="3" name="Content Placeholder 2">
            <a:extLst>
              <a:ext uri="{FF2B5EF4-FFF2-40B4-BE49-F238E27FC236}">
                <a16:creationId xmlns:a16="http://schemas.microsoft.com/office/drawing/2014/main" id="{3B08A007-3611-4CF0-BD63-07F359D86436}"/>
              </a:ext>
            </a:extLst>
          </p:cNvPr>
          <p:cNvSpPr>
            <a:spLocks noGrp="1"/>
          </p:cNvSpPr>
          <p:nvPr>
            <p:ph idx="1"/>
          </p:nvPr>
        </p:nvSpPr>
        <p:spPr/>
        <p:txBody>
          <a:bodyPr>
            <a:normAutofit lnSpcReduction="10000"/>
          </a:bodyPr>
          <a:lstStyle/>
          <a:p>
            <a:pPr algn="just">
              <a:lnSpc>
                <a:spcPct val="107000"/>
              </a:lnSpc>
              <a:spcAft>
                <a:spcPts val="800"/>
              </a:spcAft>
            </a:pPr>
            <a:r>
              <a:rPr lang="en-GB" dirty="0">
                <a:latin typeface="Times New Roman" panose="02020603050405020304" pitchFamily="18" charset="0"/>
                <a:ea typeface="Calibri" panose="020F0502020204030204" pitchFamily="34" charset="0"/>
                <a:cs typeface="Times New Roman" panose="02020603050405020304" pitchFamily="18" charset="0"/>
              </a:rPr>
              <a:t>Scholars such William R. Hertzog II (</a:t>
            </a:r>
            <a:r>
              <a:rPr lang="en-GB" i="1" dirty="0">
                <a:latin typeface="Times New Roman" panose="02020603050405020304" pitchFamily="18" charset="0"/>
                <a:ea typeface="Calibri" panose="020F0502020204030204" pitchFamily="34" charset="0"/>
                <a:cs typeface="Times New Roman" panose="02020603050405020304" pitchFamily="18" charset="0"/>
              </a:rPr>
              <a:t>Jesus, Justice and the Reign of God</a:t>
            </a:r>
            <a:r>
              <a:rPr lang="en-GB" dirty="0">
                <a:latin typeface="Times New Roman" panose="02020603050405020304" pitchFamily="18" charset="0"/>
                <a:ea typeface="Calibri" panose="020F0502020204030204" pitchFamily="34" charset="0"/>
                <a:cs typeface="Times New Roman" panose="02020603050405020304" pitchFamily="18" charset="0"/>
              </a:rPr>
              <a:t> – Westminster John Knox press, 1999) have shown the extent to which wealth in this province was always connected with economic exploitation. </a:t>
            </a:r>
            <a:r>
              <a:rPr lang="en-GB" dirty="0">
                <a:latin typeface="Times New Roman" panose="02020603050405020304" pitchFamily="18" charset="0"/>
                <a:cs typeface="Times New Roman" panose="02020603050405020304" pitchFamily="18" charset="0"/>
              </a:rPr>
              <a:t>So when Jesus challenges the ‘Rich Young Ruler’ (Mark 10: 17-27, Matt. 19: 16-22) to give away all he has in order to follow him, he says this in knowledge that young man’s accumulation of wealth was not amassed in a neutral context.</a:t>
            </a:r>
          </a:p>
          <a:p>
            <a:pPr algn="just">
              <a:lnSpc>
                <a:spcPct val="107000"/>
              </a:lnSpc>
              <a:spcAft>
                <a:spcPts val="800"/>
              </a:spcAft>
            </a:pPr>
            <a:r>
              <a:rPr lang="en-GB" dirty="0">
                <a:latin typeface="Times New Roman" panose="02020603050405020304" pitchFamily="18" charset="0"/>
                <a:cs typeface="Times New Roman" panose="02020603050405020304" pitchFamily="18" charset="0"/>
              </a:rPr>
              <a:t>The reason why this encounter is so compact is because both the RYR and those first hearers knew the expectation of how he should behave.</a:t>
            </a:r>
          </a:p>
          <a:p>
            <a:pPr algn="just">
              <a:lnSpc>
                <a:spcPct val="107000"/>
              </a:lnSpc>
              <a:spcAft>
                <a:spcPts val="800"/>
              </a:spcAft>
            </a:pPr>
            <a:endParaRPr lang="en-GB" dirty="0">
              <a:latin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GB"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296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4411</TotalTime>
  <Words>2244</Words>
  <Application>Microsoft Office PowerPoint</Application>
  <PresentationFormat>Widescreen</PresentationFormat>
  <Paragraphs>102</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Calibri Light</vt:lpstr>
      <vt:lpstr>Times New Roman</vt:lpstr>
      <vt:lpstr>Office Theme</vt:lpstr>
      <vt:lpstr>1_Office Theme</vt:lpstr>
      <vt:lpstr>The Biblical and Theological Case for Restorative Justice</vt:lpstr>
      <vt:lpstr>Why is this important?</vt:lpstr>
      <vt:lpstr>Christ’s Work of Redemption</vt:lpstr>
      <vt:lpstr>Jewish Antecedents</vt:lpstr>
      <vt:lpstr>A Collective Understanding of Righteousness</vt:lpstr>
      <vt:lpstr>Restorative Justice in the Hebrew Scriptures</vt:lpstr>
      <vt:lpstr>Jewish Antecedents Live on Jesus’ Teachings</vt:lpstr>
      <vt:lpstr>Postcolonial Hermeneutics</vt:lpstr>
      <vt:lpstr>The Kingdom of God v Colonial exploitation</vt:lpstr>
      <vt:lpstr>Commerce, Civilisation and Christianity</vt:lpstr>
      <vt:lpstr>Capital Accumulation in Empire</vt:lpstr>
      <vt:lpstr>Present World Order is one of Empire</vt:lpstr>
      <vt:lpstr>A continuum from then until now</vt:lpstr>
      <vt:lpstr>Radical Social Relations in the ‘Jesus Way’.</vt:lpstr>
      <vt:lpstr>Examples of this Ethic</vt:lpstr>
      <vt:lpstr>Further biblical examples of Restorative Justice</vt:lpstr>
      <vt:lpstr>A Rotten System that Exploits the Poor</vt:lpstr>
      <vt:lpstr>No Restorative Justice for Africa and her Diaspora</vt:lpstr>
      <vt:lpstr>Pharaohs on Both Sides of the Blood Red Waters</vt:lpstr>
      <vt:lpstr>Pick Up Your Cross and Follow me! Matthew 16: 24-26, Luke 9:23</vt:lpstr>
      <vt:lpstr>Money Can be a Means of Grace</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Biblical and Theological Case for Restorative Justice</dc:title>
  <dc:creator>Wayne Hawkins</dc:creator>
  <cp:lastModifiedBy>Wayne Hawkins</cp:lastModifiedBy>
  <cp:revision>30</cp:revision>
  <dcterms:created xsi:type="dcterms:W3CDTF">2019-10-22T08:45:35Z</dcterms:created>
  <dcterms:modified xsi:type="dcterms:W3CDTF">2019-10-25T13:39:55Z</dcterms:modified>
</cp:coreProperties>
</file>