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60" r:id="rId5"/>
    <p:sldId id="357" r:id="rId6"/>
    <p:sldId id="358" r:id="rId7"/>
    <p:sldId id="359" r:id="rId8"/>
    <p:sldId id="330" r:id="rId9"/>
    <p:sldId id="346" r:id="rId10"/>
    <p:sldId id="347" r:id="rId11"/>
    <p:sldId id="351" r:id="rId12"/>
    <p:sldId id="349" r:id="rId13"/>
    <p:sldId id="354" r:id="rId14"/>
    <p:sldId id="352" r:id="rId15"/>
    <p:sldId id="360" r:id="rId16"/>
    <p:sldId id="355" r:id="rId17"/>
    <p:sldId id="353" r:id="rId18"/>
    <p:sldId id="348" r:id="rId19"/>
    <p:sldId id="356" r:id="rId20"/>
  </p:sldIdLst>
  <p:sldSz cx="9144000" cy="6858000" type="screen4x3"/>
  <p:notesSz cx="9866313" cy="673576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1452" autoAdjust="0"/>
  </p:normalViewPr>
  <p:slideViewPr>
    <p:cSldViewPr snapToGrid="0" snapToObjects="1">
      <p:cViewPr varScale="1">
        <p:scale>
          <a:sx n="61" d="100"/>
          <a:sy n="61" d="100"/>
        </p:scale>
        <p:origin x="73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1" d="100"/>
          <a:sy n="91" d="100"/>
        </p:scale>
        <p:origin x="3786" y="96"/>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8CB06-5FFC-427A-8469-D39FFC716D04}"/>
              </a:ext>
            </a:extLst>
          </p:cNvPr>
          <p:cNvSpPr>
            <a:spLocks noGrp="1"/>
          </p:cNvSpPr>
          <p:nvPr>
            <p:ph type="hdr" sz="quarter"/>
          </p:nvPr>
        </p:nvSpPr>
        <p:spPr>
          <a:xfrm>
            <a:off x="1" y="0"/>
            <a:ext cx="4276255" cy="338143"/>
          </a:xfrm>
          <a:prstGeom prst="rect">
            <a:avLst/>
          </a:prstGeom>
        </p:spPr>
        <p:txBody>
          <a:bodyPr vert="horz" lIns="90754" tIns="45377" rIns="90754" bIns="45377"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393BB74A-B8C6-4E94-9B19-707AEB4E73FC}"/>
              </a:ext>
            </a:extLst>
          </p:cNvPr>
          <p:cNvSpPr>
            <a:spLocks noGrp="1"/>
          </p:cNvSpPr>
          <p:nvPr>
            <p:ph type="dt" sz="quarter" idx="1"/>
          </p:nvPr>
        </p:nvSpPr>
        <p:spPr>
          <a:xfrm>
            <a:off x="5587733" y="0"/>
            <a:ext cx="4276254" cy="338143"/>
          </a:xfrm>
          <a:prstGeom prst="rect">
            <a:avLst/>
          </a:prstGeom>
        </p:spPr>
        <p:txBody>
          <a:bodyPr vert="horz" lIns="90754" tIns="45377" rIns="90754" bIns="45377" rtlCol="0"/>
          <a:lstStyle>
            <a:lvl1pPr algn="r">
              <a:defRPr sz="1200"/>
            </a:lvl1pPr>
          </a:lstStyle>
          <a:p>
            <a:pPr>
              <a:defRPr/>
            </a:pPr>
            <a:fld id="{9D0FFA89-C2FC-49C0-8F99-838925B52E33}" type="datetimeFigureOut">
              <a:rPr lang="en-GB"/>
              <a:pPr>
                <a:defRPr/>
              </a:pPr>
              <a:t>27/05/2022</a:t>
            </a:fld>
            <a:endParaRPr lang="en-GB"/>
          </a:p>
        </p:txBody>
      </p:sp>
      <p:sp>
        <p:nvSpPr>
          <p:cNvPr id="4" name="Footer Placeholder 3">
            <a:extLst>
              <a:ext uri="{FF2B5EF4-FFF2-40B4-BE49-F238E27FC236}">
                <a16:creationId xmlns:a16="http://schemas.microsoft.com/office/drawing/2014/main" id="{D449D314-3A6E-4BB8-94AF-62FB078113E3}"/>
              </a:ext>
            </a:extLst>
          </p:cNvPr>
          <p:cNvSpPr>
            <a:spLocks noGrp="1"/>
          </p:cNvSpPr>
          <p:nvPr>
            <p:ph type="ftr" sz="quarter" idx="2"/>
          </p:nvPr>
        </p:nvSpPr>
        <p:spPr>
          <a:xfrm>
            <a:off x="1" y="6397620"/>
            <a:ext cx="4276255" cy="338143"/>
          </a:xfrm>
          <a:prstGeom prst="rect">
            <a:avLst/>
          </a:prstGeom>
        </p:spPr>
        <p:txBody>
          <a:bodyPr vert="horz" lIns="90754" tIns="45377" rIns="90754" bIns="45377"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79052AE3-EA04-4DC0-AB56-D45C3DC28B7D}"/>
              </a:ext>
            </a:extLst>
          </p:cNvPr>
          <p:cNvSpPr>
            <a:spLocks noGrp="1"/>
          </p:cNvSpPr>
          <p:nvPr>
            <p:ph type="sldNum" sz="quarter" idx="3"/>
          </p:nvPr>
        </p:nvSpPr>
        <p:spPr>
          <a:xfrm>
            <a:off x="5587733" y="6397620"/>
            <a:ext cx="4276254" cy="338143"/>
          </a:xfrm>
          <a:prstGeom prst="rect">
            <a:avLst/>
          </a:prstGeom>
        </p:spPr>
        <p:txBody>
          <a:bodyPr vert="horz" lIns="90754" tIns="45377" rIns="90754" bIns="45377" rtlCol="0" anchor="b"/>
          <a:lstStyle>
            <a:lvl1pPr algn="r">
              <a:defRPr sz="1200"/>
            </a:lvl1pPr>
          </a:lstStyle>
          <a:p>
            <a:pPr>
              <a:defRPr/>
            </a:pPr>
            <a:fld id="{519BC395-6C64-4AF7-8126-8A9DE98D034C}" type="slidenum">
              <a:rPr lang="en-GB"/>
              <a:pPr>
                <a:defRPr/>
              </a:pPr>
              <a:t>‹#›</a:t>
            </a:fld>
            <a:endParaRPr lang="en-GB"/>
          </a:p>
        </p:txBody>
      </p:sp>
    </p:spTree>
    <p:extLst>
      <p:ext uri="{BB962C8B-B14F-4D97-AF65-F5344CB8AC3E}">
        <p14:creationId xmlns:p14="http://schemas.microsoft.com/office/powerpoint/2010/main" val="301412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D45F5E-C2E9-439D-B8B6-E53A3D740831}"/>
              </a:ext>
            </a:extLst>
          </p:cNvPr>
          <p:cNvSpPr>
            <a:spLocks noGrp="1"/>
          </p:cNvSpPr>
          <p:nvPr>
            <p:ph type="hdr" sz="quarter"/>
          </p:nvPr>
        </p:nvSpPr>
        <p:spPr>
          <a:xfrm>
            <a:off x="1" y="1"/>
            <a:ext cx="4276255" cy="337059"/>
          </a:xfrm>
          <a:prstGeom prst="rect">
            <a:avLst/>
          </a:prstGeom>
        </p:spPr>
        <p:txBody>
          <a:bodyPr vert="horz" lIns="91426" tIns="45713" rIns="91426" bIns="45713"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75B77303-D422-4A39-A529-921F9DE6CD2A}"/>
              </a:ext>
            </a:extLst>
          </p:cNvPr>
          <p:cNvSpPr>
            <a:spLocks noGrp="1"/>
          </p:cNvSpPr>
          <p:nvPr>
            <p:ph type="dt" idx="1"/>
          </p:nvPr>
        </p:nvSpPr>
        <p:spPr>
          <a:xfrm>
            <a:off x="5587733" y="1"/>
            <a:ext cx="4276254" cy="337059"/>
          </a:xfrm>
          <a:prstGeom prst="rect">
            <a:avLst/>
          </a:prstGeom>
        </p:spPr>
        <p:txBody>
          <a:bodyPr vert="horz" lIns="91426" tIns="45713" rIns="91426" bIns="45713" rtlCol="0"/>
          <a:lstStyle>
            <a:lvl1pPr algn="r">
              <a:defRPr sz="1200"/>
            </a:lvl1pPr>
          </a:lstStyle>
          <a:p>
            <a:pPr>
              <a:defRPr/>
            </a:pPr>
            <a:fld id="{5637F29D-01D7-4CB1-964B-E5EB632068AE}" type="datetimeFigureOut">
              <a:rPr lang="en-GB"/>
              <a:pPr>
                <a:defRPr/>
              </a:pPr>
              <a:t>27/05/2022</a:t>
            </a:fld>
            <a:endParaRPr lang="en-GB"/>
          </a:p>
        </p:txBody>
      </p:sp>
      <p:sp>
        <p:nvSpPr>
          <p:cNvPr id="4" name="Slide Image Placeholder 3">
            <a:extLst>
              <a:ext uri="{FF2B5EF4-FFF2-40B4-BE49-F238E27FC236}">
                <a16:creationId xmlns:a16="http://schemas.microsoft.com/office/drawing/2014/main" id="{A5BB2B63-EF58-4BD6-B382-542AA92372E3}"/>
              </a:ext>
            </a:extLst>
          </p:cNvPr>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26" tIns="45713" rIns="91426" bIns="45713" rtlCol="0" anchor="ctr"/>
          <a:lstStyle/>
          <a:p>
            <a:pPr lvl="0"/>
            <a:endParaRPr lang="en-GB" noProof="0"/>
          </a:p>
        </p:txBody>
      </p:sp>
      <p:sp>
        <p:nvSpPr>
          <p:cNvPr id="5" name="Notes Placeholder 4">
            <a:extLst>
              <a:ext uri="{FF2B5EF4-FFF2-40B4-BE49-F238E27FC236}">
                <a16:creationId xmlns:a16="http://schemas.microsoft.com/office/drawing/2014/main" id="{C893C46A-A84D-44EF-B65D-C0AF32ECCAED}"/>
              </a:ext>
            </a:extLst>
          </p:cNvPr>
          <p:cNvSpPr>
            <a:spLocks noGrp="1"/>
          </p:cNvSpPr>
          <p:nvPr>
            <p:ph type="body" sz="quarter" idx="3"/>
          </p:nvPr>
        </p:nvSpPr>
        <p:spPr>
          <a:xfrm>
            <a:off x="985934" y="3199352"/>
            <a:ext cx="7894446" cy="3031364"/>
          </a:xfrm>
          <a:prstGeom prst="rect">
            <a:avLst/>
          </a:prstGeom>
        </p:spPr>
        <p:txBody>
          <a:bodyPr vert="horz" lIns="91426" tIns="45713" rIns="91426" bIns="45713"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a:extLst>
              <a:ext uri="{FF2B5EF4-FFF2-40B4-BE49-F238E27FC236}">
                <a16:creationId xmlns:a16="http://schemas.microsoft.com/office/drawing/2014/main" id="{4955BABB-469A-46CB-9AB7-525FB20B2172}"/>
              </a:ext>
            </a:extLst>
          </p:cNvPr>
          <p:cNvSpPr>
            <a:spLocks noGrp="1"/>
          </p:cNvSpPr>
          <p:nvPr>
            <p:ph type="ftr" sz="quarter" idx="4"/>
          </p:nvPr>
        </p:nvSpPr>
        <p:spPr>
          <a:xfrm>
            <a:off x="1" y="6397620"/>
            <a:ext cx="4276255" cy="337059"/>
          </a:xfrm>
          <a:prstGeom prst="rect">
            <a:avLst/>
          </a:prstGeom>
        </p:spPr>
        <p:txBody>
          <a:bodyPr vert="horz" lIns="91426" tIns="45713" rIns="91426" bIns="45713"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E37FDC02-00D1-410D-A287-8A9F3CBE5D0C}"/>
              </a:ext>
            </a:extLst>
          </p:cNvPr>
          <p:cNvSpPr>
            <a:spLocks noGrp="1"/>
          </p:cNvSpPr>
          <p:nvPr>
            <p:ph type="sldNum" sz="quarter" idx="5"/>
          </p:nvPr>
        </p:nvSpPr>
        <p:spPr>
          <a:xfrm>
            <a:off x="5587733" y="6397620"/>
            <a:ext cx="4276254" cy="337059"/>
          </a:xfrm>
          <a:prstGeom prst="rect">
            <a:avLst/>
          </a:prstGeom>
        </p:spPr>
        <p:txBody>
          <a:bodyPr vert="horz" wrap="square" lIns="91426" tIns="45713" rIns="91426" bIns="45713" numCol="1" anchor="b" anchorCtr="0" compatLnSpc="1">
            <a:prstTxWarp prst="textNoShape">
              <a:avLst/>
            </a:prstTxWarp>
          </a:bodyPr>
          <a:lstStyle>
            <a:lvl1pPr algn="r">
              <a:defRPr sz="1200"/>
            </a:lvl1pPr>
          </a:lstStyle>
          <a:p>
            <a:pPr>
              <a:defRPr/>
            </a:pPr>
            <a:fld id="{7C6D11F9-230A-4E3B-BF46-F4E825A80849}" type="slidenum">
              <a:rPr lang="en-GB" altLang="en-US"/>
              <a:pPr>
                <a:defRPr/>
              </a:pPr>
              <a:t>‹#›</a:t>
            </a:fld>
            <a:endParaRPr lang="en-GB" altLang="en-US"/>
          </a:p>
        </p:txBody>
      </p:sp>
    </p:spTree>
    <p:extLst>
      <p:ext uri="{BB962C8B-B14F-4D97-AF65-F5344CB8AC3E}">
        <p14:creationId xmlns:p14="http://schemas.microsoft.com/office/powerpoint/2010/main" val="3353481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7900698-4A55-48F2-9077-7CD716AF94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1807F2A-855F-4068-AC03-9ECFC84BDA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400" dirty="0"/>
              <a:t>The UK General Data Protection Regulations and the Data Protection Act affect all organisations (including our church) which process personal data in some way.  Data Protection can seem quite technical but we need to think about this as ‘People Protection’ .  But why is this important for us as a church?</a:t>
            </a:r>
          </a:p>
        </p:txBody>
      </p:sp>
      <p:sp>
        <p:nvSpPr>
          <p:cNvPr id="15364" name="Slide Number Placeholder 3">
            <a:extLst>
              <a:ext uri="{FF2B5EF4-FFF2-40B4-BE49-F238E27FC236}">
                <a16:creationId xmlns:a16="http://schemas.microsoft.com/office/drawing/2014/main" id="{E82739F7-631F-4D6A-B5DD-B0ACF2FBCE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1363" indent="-284163">
              <a:defRPr>
                <a:solidFill>
                  <a:schemeClr val="tx1"/>
                </a:solidFill>
                <a:latin typeface="Calibri" panose="020F0502020204030204" pitchFamily="34" charset="0"/>
                <a:ea typeface="MS PGothic" panose="020B0600070205080204" pitchFamily="34" charset="-128"/>
              </a:defRPr>
            </a:lvl2pPr>
            <a:lvl3pPr marL="1141413" indent="-227013">
              <a:defRPr>
                <a:solidFill>
                  <a:schemeClr val="tx1"/>
                </a:solidFill>
                <a:latin typeface="Calibri" panose="020F0502020204030204" pitchFamily="34" charset="0"/>
                <a:ea typeface="MS PGothic" panose="020B0600070205080204" pitchFamily="34" charset="-128"/>
              </a:defRPr>
            </a:lvl3pPr>
            <a:lvl4pPr marL="1598613" indent="-227013">
              <a:defRPr>
                <a:solidFill>
                  <a:schemeClr val="tx1"/>
                </a:solidFill>
                <a:latin typeface="Calibri" panose="020F0502020204030204" pitchFamily="34" charset="0"/>
                <a:ea typeface="MS PGothic" panose="020B0600070205080204" pitchFamily="34" charset="-128"/>
              </a:defRPr>
            </a:lvl4pPr>
            <a:lvl5pPr marL="2055813" indent="-227013">
              <a:defRPr>
                <a:solidFill>
                  <a:schemeClr val="tx1"/>
                </a:solidFill>
                <a:latin typeface="Calibri" panose="020F0502020204030204" pitchFamily="34"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21FBD44-F0A1-43DE-A974-7F5C9E15EAC7}" type="slidenum">
              <a:rPr lang="en-GB" altLang="en-US" smtClean="0"/>
              <a:pPr/>
              <a:t>1</a:t>
            </a:fld>
            <a:endParaRPr lang="en-GB" altLang="en-US"/>
          </a:p>
        </p:txBody>
      </p:sp>
    </p:spTree>
    <p:extLst>
      <p:ext uri="{BB962C8B-B14F-4D97-AF65-F5344CB8AC3E}">
        <p14:creationId xmlns:p14="http://schemas.microsoft.com/office/powerpoint/2010/main" val="297795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data protection law there are various legal grounds which organisations can use to allow them to process personal information. The one which most people are aware of is ‘consent’ but this is not always the most appropriate one. As a church we will generally use something called ‘legitimate interest’ as our lawful basis.  It is therefore in the church’s “legitimate interest” to hold the names and contact details of those in membership or regular contact with it. We do not therefore need individuals to give their specific consent for this.</a:t>
            </a:r>
          </a:p>
          <a:p>
            <a:r>
              <a:rPr lang="en-GB" dirty="0"/>
              <a:t>However we will ask people to give their consent for …. </a:t>
            </a:r>
          </a:p>
        </p:txBody>
      </p:sp>
      <p:sp>
        <p:nvSpPr>
          <p:cNvPr id="4" name="Slide Number Placeholder 3"/>
          <p:cNvSpPr>
            <a:spLocks noGrp="1"/>
          </p:cNvSpPr>
          <p:nvPr>
            <p:ph type="sldNum" sz="quarter" idx="10"/>
          </p:nvPr>
        </p:nvSpPr>
        <p:spPr/>
        <p:txBody>
          <a:bodyPr/>
          <a:lstStyle/>
          <a:p>
            <a:pPr>
              <a:defRPr/>
            </a:pPr>
            <a:fld id="{7C6D11F9-230A-4E3B-BF46-F4E825A80849}" type="slidenum">
              <a:rPr lang="en-GB" altLang="en-US" smtClean="0"/>
              <a:pPr>
                <a:defRPr/>
              </a:pPr>
              <a:t>10</a:t>
            </a:fld>
            <a:endParaRPr lang="en-GB" altLang="en-US"/>
          </a:p>
        </p:txBody>
      </p:sp>
    </p:spTree>
    <p:extLst>
      <p:ext uri="{BB962C8B-B14F-4D97-AF65-F5344CB8AC3E}">
        <p14:creationId xmlns:p14="http://schemas.microsoft.com/office/powerpoint/2010/main" val="290135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Security of personal data is also important. More care needs to be taken with sensitive data, such as…(give examples)</a:t>
            </a:r>
          </a:p>
        </p:txBody>
      </p:sp>
      <p:sp>
        <p:nvSpPr>
          <p:cNvPr id="4" name="Slide Number Placeholder 3"/>
          <p:cNvSpPr>
            <a:spLocks noGrp="1"/>
          </p:cNvSpPr>
          <p:nvPr>
            <p:ph type="sldNum" sz="quarter" idx="10"/>
          </p:nvPr>
        </p:nvSpPr>
        <p:spPr/>
        <p:txBody>
          <a:bodyPr/>
          <a:lstStyle/>
          <a:p>
            <a:pPr>
              <a:defRPr/>
            </a:pPr>
            <a:fld id="{7C6D11F9-230A-4E3B-BF46-F4E825A80849}" type="slidenum">
              <a:rPr lang="en-GB" altLang="en-US" smtClean="0"/>
              <a:pPr>
                <a:defRPr/>
              </a:pPr>
              <a:t>11</a:t>
            </a:fld>
            <a:endParaRPr lang="en-GB" altLang="en-US"/>
          </a:p>
        </p:txBody>
      </p:sp>
    </p:spTree>
    <p:extLst>
      <p:ext uri="{BB962C8B-B14F-4D97-AF65-F5344CB8AC3E}">
        <p14:creationId xmlns:p14="http://schemas.microsoft.com/office/powerpoint/2010/main" val="415308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the slide.  Some records have to be kept permanently or for longer periods of time e.g. safeguarding records have to be kept for 75 years.</a:t>
            </a:r>
          </a:p>
        </p:txBody>
      </p:sp>
      <p:sp>
        <p:nvSpPr>
          <p:cNvPr id="4" name="Slide Number Placeholder 3"/>
          <p:cNvSpPr>
            <a:spLocks noGrp="1"/>
          </p:cNvSpPr>
          <p:nvPr>
            <p:ph type="sldNum" sz="quarter" idx="5"/>
          </p:nvPr>
        </p:nvSpPr>
        <p:spPr/>
        <p:txBody>
          <a:bodyPr/>
          <a:lstStyle/>
          <a:p>
            <a:pPr>
              <a:defRPr/>
            </a:pPr>
            <a:fld id="{7C6D11F9-230A-4E3B-BF46-F4E825A80849}" type="slidenum">
              <a:rPr lang="en-GB" altLang="en-US" smtClean="0"/>
              <a:pPr>
                <a:defRPr/>
              </a:pPr>
              <a:t>12</a:t>
            </a:fld>
            <a:endParaRPr lang="en-GB" altLang="en-US"/>
          </a:p>
        </p:txBody>
      </p:sp>
    </p:spTree>
    <p:extLst>
      <p:ext uri="{BB962C8B-B14F-4D97-AF65-F5344CB8AC3E}">
        <p14:creationId xmlns:p14="http://schemas.microsoft.com/office/powerpoint/2010/main" val="1541342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things all church members need to do to help protect people from misuse of their personal data.</a:t>
            </a:r>
          </a:p>
        </p:txBody>
      </p:sp>
      <p:sp>
        <p:nvSpPr>
          <p:cNvPr id="4" name="Slide Number Placeholder 3"/>
          <p:cNvSpPr>
            <a:spLocks noGrp="1"/>
          </p:cNvSpPr>
          <p:nvPr>
            <p:ph type="sldNum" sz="quarter" idx="5"/>
          </p:nvPr>
        </p:nvSpPr>
        <p:spPr/>
        <p:txBody>
          <a:bodyPr/>
          <a:lstStyle/>
          <a:p>
            <a:pPr>
              <a:defRPr/>
            </a:pPr>
            <a:fld id="{7C6D11F9-230A-4E3B-BF46-F4E825A80849}" type="slidenum">
              <a:rPr lang="en-GB" altLang="en-US" smtClean="0"/>
              <a:pPr>
                <a:defRPr/>
              </a:pPr>
              <a:t>13</a:t>
            </a:fld>
            <a:endParaRPr lang="en-GB" altLang="en-US"/>
          </a:p>
        </p:txBody>
      </p:sp>
    </p:spTree>
    <p:extLst>
      <p:ext uri="{BB962C8B-B14F-4D97-AF65-F5344CB8AC3E}">
        <p14:creationId xmlns:p14="http://schemas.microsoft.com/office/powerpoint/2010/main" val="1348403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only been a fairly brief introduction to the subject of Data Protection and how it affects our church.</a:t>
            </a:r>
          </a:p>
          <a:p>
            <a:r>
              <a:rPr lang="en-GB" dirty="0"/>
              <a:t>The Baptist Union have produced a number of resources to help their member churches and if anyone is interested in these they can be found on the BU website</a:t>
            </a:r>
          </a:p>
        </p:txBody>
      </p:sp>
      <p:sp>
        <p:nvSpPr>
          <p:cNvPr id="4" name="Slide Number Placeholder 3"/>
          <p:cNvSpPr>
            <a:spLocks noGrp="1"/>
          </p:cNvSpPr>
          <p:nvPr>
            <p:ph type="sldNum" sz="quarter" idx="10"/>
          </p:nvPr>
        </p:nvSpPr>
        <p:spPr/>
        <p:txBody>
          <a:bodyPr/>
          <a:lstStyle/>
          <a:p>
            <a:pPr>
              <a:defRPr/>
            </a:pPr>
            <a:fld id="{7C6D11F9-230A-4E3B-BF46-F4E825A80849}" type="slidenum">
              <a:rPr lang="en-GB" altLang="en-US" smtClean="0"/>
              <a:pPr>
                <a:defRPr/>
              </a:pPr>
              <a:t>15</a:t>
            </a:fld>
            <a:endParaRPr lang="en-GB" altLang="en-US"/>
          </a:p>
        </p:txBody>
      </p:sp>
    </p:spTree>
    <p:extLst>
      <p:ext uri="{BB962C8B-B14F-4D97-AF65-F5344CB8AC3E}">
        <p14:creationId xmlns:p14="http://schemas.microsoft.com/office/powerpoint/2010/main" val="3989213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7900698-4A55-48F2-9077-7CD716AF94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1807F2A-855F-4068-AC03-9ECFC84BDA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400" dirty="0"/>
              <a:t>A final reminder why this is important.</a:t>
            </a:r>
          </a:p>
        </p:txBody>
      </p:sp>
      <p:sp>
        <p:nvSpPr>
          <p:cNvPr id="15364" name="Slide Number Placeholder 3">
            <a:extLst>
              <a:ext uri="{FF2B5EF4-FFF2-40B4-BE49-F238E27FC236}">
                <a16:creationId xmlns:a16="http://schemas.microsoft.com/office/drawing/2014/main" id="{E82739F7-631F-4D6A-B5DD-B0ACF2FBCE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1363" indent="-284163">
              <a:defRPr>
                <a:solidFill>
                  <a:schemeClr val="tx1"/>
                </a:solidFill>
                <a:latin typeface="Calibri" panose="020F0502020204030204" pitchFamily="34" charset="0"/>
                <a:ea typeface="MS PGothic" panose="020B0600070205080204" pitchFamily="34" charset="-128"/>
              </a:defRPr>
            </a:lvl2pPr>
            <a:lvl3pPr marL="1141413" indent="-227013">
              <a:defRPr>
                <a:solidFill>
                  <a:schemeClr val="tx1"/>
                </a:solidFill>
                <a:latin typeface="Calibri" panose="020F0502020204030204" pitchFamily="34" charset="0"/>
                <a:ea typeface="MS PGothic" panose="020B0600070205080204" pitchFamily="34" charset="-128"/>
              </a:defRPr>
            </a:lvl3pPr>
            <a:lvl4pPr marL="1598613" indent="-227013">
              <a:defRPr>
                <a:solidFill>
                  <a:schemeClr val="tx1"/>
                </a:solidFill>
                <a:latin typeface="Calibri" panose="020F0502020204030204" pitchFamily="34" charset="0"/>
                <a:ea typeface="MS PGothic" panose="020B0600070205080204" pitchFamily="34" charset="-128"/>
              </a:defRPr>
            </a:lvl4pPr>
            <a:lvl5pPr marL="2055813" indent="-227013">
              <a:defRPr>
                <a:solidFill>
                  <a:schemeClr val="tx1"/>
                </a:solidFill>
                <a:latin typeface="Calibri" panose="020F0502020204030204" pitchFamily="34"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21FBD44-F0A1-43DE-A974-7F5C9E15EAC7}" type="slidenum">
              <a:rPr lang="en-GB" altLang="en-US" smtClean="0"/>
              <a:pPr/>
              <a:t>16</a:t>
            </a:fld>
            <a:endParaRPr lang="en-GB" altLang="en-US"/>
          </a:p>
        </p:txBody>
      </p:sp>
    </p:spTree>
    <p:extLst>
      <p:ext uri="{BB962C8B-B14F-4D97-AF65-F5344CB8AC3E}">
        <p14:creationId xmlns:p14="http://schemas.microsoft.com/office/powerpoint/2010/main" val="133557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slide)</a:t>
            </a:r>
          </a:p>
        </p:txBody>
      </p:sp>
      <p:sp>
        <p:nvSpPr>
          <p:cNvPr id="4" name="Slide Number Placeholder 3"/>
          <p:cNvSpPr>
            <a:spLocks noGrp="1"/>
          </p:cNvSpPr>
          <p:nvPr>
            <p:ph type="sldNum" sz="quarter" idx="10"/>
          </p:nvPr>
        </p:nvSpPr>
        <p:spPr/>
        <p:txBody>
          <a:bodyPr/>
          <a:lstStyle/>
          <a:p>
            <a:pPr>
              <a:defRPr/>
            </a:pPr>
            <a:fld id="{7C6D11F9-230A-4E3B-BF46-F4E825A80849}" type="slidenum">
              <a:rPr lang="en-GB" altLang="en-US" smtClean="0"/>
              <a:pPr>
                <a:defRPr/>
              </a:pPr>
              <a:t>2</a:t>
            </a:fld>
            <a:endParaRPr lang="en-GB" altLang="en-US"/>
          </a:p>
        </p:txBody>
      </p:sp>
    </p:spTree>
    <p:extLst>
      <p:ext uri="{BB962C8B-B14F-4D97-AF65-F5344CB8AC3E}">
        <p14:creationId xmlns:p14="http://schemas.microsoft.com/office/powerpoint/2010/main" val="272529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 just read from the slide.</a:t>
            </a:r>
          </a:p>
        </p:txBody>
      </p:sp>
      <p:sp>
        <p:nvSpPr>
          <p:cNvPr id="4" name="Slide Number Placeholder 3"/>
          <p:cNvSpPr>
            <a:spLocks noGrp="1"/>
          </p:cNvSpPr>
          <p:nvPr>
            <p:ph type="sldNum" sz="quarter" idx="10"/>
          </p:nvPr>
        </p:nvSpPr>
        <p:spPr/>
        <p:txBody>
          <a:bodyPr/>
          <a:lstStyle/>
          <a:p>
            <a:pPr>
              <a:defRPr/>
            </a:pPr>
            <a:fld id="{7C6D11F9-230A-4E3B-BF46-F4E825A80849}" type="slidenum">
              <a:rPr lang="en-GB" altLang="en-US" smtClean="0"/>
              <a:pPr>
                <a:defRPr/>
              </a:pPr>
              <a:t>3</a:t>
            </a:fld>
            <a:endParaRPr lang="en-GB" altLang="en-US"/>
          </a:p>
        </p:txBody>
      </p:sp>
    </p:spTree>
    <p:extLst>
      <p:ext uri="{BB962C8B-B14F-4D97-AF65-F5344CB8AC3E}">
        <p14:creationId xmlns:p14="http://schemas.microsoft.com/office/powerpoint/2010/main" val="75048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 just read from the slide.</a:t>
            </a:r>
          </a:p>
        </p:txBody>
      </p:sp>
      <p:sp>
        <p:nvSpPr>
          <p:cNvPr id="4" name="Slide Number Placeholder 3"/>
          <p:cNvSpPr>
            <a:spLocks noGrp="1"/>
          </p:cNvSpPr>
          <p:nvPr>
            <p:ph type="sldNum" sz="quarter" idx="10"/>
          </p:nvPr>
        </p:nvSpPr>
        <p:spPr/>
        <p:txBody>
          <a:bodyPr/>
          <a:lstStyle/>
          <a:p>
            <a:pPr>
              <a:defRPr/>
            </a:pPr>
            <a:fld id="{7C6D11F9-230A-4E3B-BF46-F4E825A80849}" type="slidenum">
              <a:rPr lang="en-GB" altLang="en-US" smtClean="0"/>
              <a:pPr>
                <a:defRPr/>
              </a:pPr>
              <a:t>4</a:t>
            </a:fld>
            <a:endParaRPr lang="en-GB" altLang="en-US"/>
          </a:p>
        </p:txBody>
      </p:sp>
    </p:spTree>
    <p:extLst>
      <p:ext uri="{BB962C8B-B14F-4D97-AF65-F5344CB8AC3E}">
        <p14:creationId xmlns:p14="http://schemas.microsoft.com/office/powerpoint/2010/main" val="249052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 why is this important for us as a church?</a:t>
            </a:r>
          </a:p>
          <a:p>
            <a:r>
              <a:rPr lang="en-GB" dirty="0"/>
              <a:t>The most important reason is our responsibility to protect the people whose personal data we hold from misuse of that data – we need to ensure we don’t use the data we have in a way which would cause distress to people or be used in a way that they do not anticipate, such as being shared with third parties.  Most of us will not have an issue with the way our church uses our data they have but some people will have concerns and it is important to deal with people’s data fairly and appropriately. </a:t>
            </a:r>
          </a:p>
          <a:p>
            <a:r>
              <a:rPr lang="en-GB" dirty="0"/>
              <a:t>The second reason is that it is the law and organisations that get it wrong could be fined.  Individuals who are unhappy with the way their information is processed have the right to complain to the Information Commissioner’s Office (ICO). This could then be investigated and if an organisation is found to be in breach of this legislation then, depending on the severity of the offence, fines could be imposed.</a:t>
            </a:r>
          </a:p>
        </p:txBody>
      </p:sp>
      <p:sp>
        <p:nvSpPr>
          <p:cNvPr id="4" name="Slide Number Placeholder 3"/>
          <p:cNvSpPr>
            <a:spLocks noGrp="1"/>
          </p:cNvSpPr>
          <p:nvPr>
            <p:ph type="sldNum" sz="quarter" idx="10"/>
          </p:nvPr>
        </p:nvSpPr>
        <p:spPr/>
        <p:txBody>
          <a:bodyPr/>
          <a:lstStyle/>
          <a:p>
            <a:pPr>
              <a:defRPr/>
            </a:pPr>
            <a:fld id="{7C6D11F9-230A-4E3B-BF46-F4E825A80849}" type="slidenum">
              <a:rPr lang="en-GB" altLang="en-US" smtClean="0"/>
              <a:pPr>
                <a:defRPr/>
              </a:pPr>
              <a:t>5</a:t>
            </a:fld>
            <a:endParaRPr lang="en-GB" altLang="en-US"/>
          </a:p>
        </p:txBody>
      </p:sp>
    </p:spTree>
    <p:extLst>
      <p:ext uri="{BB962C8B-B14F-4D97-AF65-F5344CB8AC3E}">
        <p14:creationId xmlns:p14="http://schemas.microsoft.com/office/powerpoint/2010/main" val="37118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C6D11F9-230A-4E3B-BF46-F4E825A80849}" type="slidenum">
              <a:rPr lang="en-GB" altLang="en-US" smtClean="0"/>
              <a:pPr>
                <a:defRPr/>
              </a:pPr>
              <a:t>6</a:t>
            </a:fld>
            <a:endParaRPr lang="en-GB" altLang="en-US"/>
          </a:p>
        </p:txBody>
      </p:sp>
    </p:spTree>
    <p:extLst>
      <p:ext uri="{BB962C8B-B14F-4D97-AF65-F5344CB8AC3E}">
        <p14:creationId xmlns:p14="http://schemas.microsoft.com/office/powerpoint/2010/main" val="154789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C6D11F9-230A-4E3B-BF46-F4E825A80849}" type="slidenum">
              <a:rPr lang="en-GB" altLang="en-US" smtClean="0"/>
              <a:pPr>
                <a:defRPr/>
              </a:pPr>
              <a:t>7</a:t>
            </a:fld>
            <a:endParaRPr lang="en-GB" altLang="en-US"/>
          </a:p>
        </p:txBody>
      </p:sp>
    </p:spTree>
    <p:extLst>
      <p:ext uri="{BB962C8B-B14F-4D97-AF65-F5344CB8AC3E}">
        <p14:creationId xmlns:p14="http://schemas.microsoft.com/office/powerpoint/2010/main" val="404136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C6D11F9-230A-4E3B-BF46-F4E825A80849}" type="slidenum">
              <a:rPr lang="en-GB" altLang="en-US" smtClean="0"/>
              <a:pPr>
                <a:defRPr/>
              </a:pPr>
              <a:t>8</a:t>
            </a:fld>
            <a:endParaRPr lang="en-GB" altLang="en-US"/>
          </a:p>
        </p:txBody>
      </p:sp>
    </p:spTree>
    <p:extLst>
      <p:ext uri="{BB962C8B-B14F-4D97-AF65-F5344CB8AC3E}">
        <p14:creationId xmlns:p14="http://schemas.microsoft.com/office/powerpoint/2010/main" val="352420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principles of Data Protection legislation is the importance of people knowing what information we hold about them, why we have it (lawful basis) and what we will do with it.  The best way to do this is in something called a ‘Privacy Notice’ or ‘Privacy Statement’. </a:t>
            </a:r>
          </a:p>
        </p:txBody>
      </p:sp>
      <p:sp>
        <p:nvSpPr>
          <p:cNvPr id="4" name="Slide Number Placeholder 3"/>
          <p:cNvSpPr>
            <a:spLocks noGrp="1"/>
          </p:cNvSpPr>
          <p:nvPr>
            <p:ph type="sldNum" sz="quarter" idx="10"/>
          </p:nvPr>
        </p:nvSpPr>
        <p:spPr/>
        <p:txBody>
          <a:bodyPr/>
          <a:lstStyle/>
          <a:p>
            <a:pPr>
              <a:defRPr/>
            </a:pPr>
            <a:fld id="{7C6D11F9-230A-4E3B-BF46-F4E825A80849}" type="slidenum">
              <a:rPr lang="en-GB" altLang="en-US" smtClean="0"/>
              <a:pPr>
                <a:defRPr/>
              </a:pPr>
              <a:t>9</a:t>
            </a:fld>
            <a:endParaRPr lang="en-GB" altLang="en-US"/>
          </a:p>
        </p:txBody>
      </p:sp>
    </p:spTree>
    <p:extLst>
      <p:ext uri="{BB962C8B-B14F-4D97-AF65-F5344CB8AC3E}">
        <p14:creationId xmlns:p14="http://schemas.microsoft.com/office/powerpoint/2010/main" val="219875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dirty="0"/>
              <a:t>Click to edit Master title style</a:t>
            </a:r>
            <a:endParaRPr lang="en-US" dirty="0"/>
          </a:p>
        </p:txBody>
      </p:sp>
    </p:spTree>
    <p:extLst>
      <p:ext uri="{BB962C8B-B14F-4D97-AF65-F5344CB8AC3E}">
        <p14:creationId xmlns:p14="http://schemas.microsoft.com/office/powerpoint/2010/main" val="151533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DFAB2E-6940-451C-AD21-CD1212ED980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1B59D64-4706-475C-ABCF-4D532896964B}" type="datetimeFigureOut">
              <a:rPr lang="en-US"/>
              <a:pPr>
                <a:defRPr/>
              </a:pPr>
              <a:t>5/27/2022</a:t>
            </a:fld>
            <a:endParaRPr lang="en-US"/>
          </a:p>
        </p:txBody>
      </p:sp>
      <p:sp>
        <p:nvSpPr>
          <p:cNvPr id="5" name="Footer Placeholder 4">
            <a:extLst>
              <a:ext uri="{FF2B5EF4-FFF2-40B4-BE49-F238E27FC236}">
                <a16:creationId xmlns:a16="http://schemas.microsoft.com/office/drawing/2014/main" id="{B1936243-8DF9-4EFC-9615-2BB969E16E28}"/>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BB609AD-A3C2-494C-8964-7F002CB21B5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2C623C7-0279-4AC6-BF25-B94F8435AF81}" type="slidenum">
              <a:rPr lang="en-US" altLang="en-US"/>
              <a:pPr>
                <a:defRPr/>
              </a:pPr>
              <a:t>‹#›</a:t>
            </a:fld>
            <a:endParaRPr lang="en-US" altLang="en-US"/>
          </a:p>
        </p:txBody>
      </p:sp>
    </p:spTree>
    <p:extLst>
      <p:ext uri="{BB962C8B-B14F-4D97-AF65-F5344CB8AC3E}">
        <p14:creationId xmlns:p14="http://schemas.microsoft.com/office/powerpoint/2010/main" val="318344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21C9C6-410A-439F-AFAB-066DB894AE1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6C692A0-8386-456F-9521-8E41974A152E}" type="datetimeFigureOut">
              <a:rPr lang="en-US"/>
              <a:pPr>
                <a:defRPr/>
              </a:pPr>
              <a:t>5/27/2022</a:t>
            </a:fld>
            <a:endParaRPr lang="en-US"/>
          </a:p>
        </p:txBody>
      </p:sp>
      <p:sp>
        <p:nvSpPr>
          <p:cNvPr id="5" name="Footer Placeholder 4">
            <a:extLst>
              <a:ext uri="{FF2B5EF4-FFF2-40B4-BE49-F238E27FC236}">
                <a16:creationId xmlns:a16="http://schemas.microsoft.com/office/drawing/2014/main" id="{AEFEBB0C-1711-4D94-A9A3-6C6BA048A305}"/>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E5BB0E6-AF3C-4D1A-9338-EA2F745F72D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6FC4FB9-B659-488D-A44B-AA646C8BEDB8}" type="slidenum">
              <a:rPr lang="en-US" altLang="en-US"/>
              <a:pPr>
                <a:defRPr/>
              </a:pPr>
              <a:t>‹#›</a:t>
            </a:fld>
            <a:endParaRPr lang="en-US" altLang="en-US"/>
          </a:p>
        </p:txBody>
      </p:sp>
    </p:spTree>
    <p:extLst>
      <p:ext uri="{BB962C8B-B14F-4D97-AF65-F5344CB8AC3E}">
        <p14:creationId xmlns:p14="http://schemas.microsoft.com/office/powerpoint/2010/main" val="410997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3" descr="BT logo 1-Colour-cmyk.jpg">
            <a:extLst>
              <a:ext uri="{FF2B5EF4-FFF2-40B4-BE49-F238E27FC236}">
                <a16:creationId xmlns:a16="http://schemas.microsoft.com/office/drawing/2014/main" id="{EDB531FD-5A3B-45E3-9FD4-8708253A98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62763" y="6102350"/>
            <a:ext cx="201453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82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E12DF82-2014-41B2-B5B0-D171169E37FF}"/>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09E11BA-117D-4BCF-BF85-77513F523DC9}" type="datetimeFigureOut">
              <a:rPr lang="en-US"/>
              <a:pPr>
                <a:defRPr/>
              </a:pPr>
              <a:t>5/27/2022</a:t>
            </a:fld>
            <a:endParaRPr lang="en-US"/>
          </a:p>
        </p:txBody>
      </p:sp>
      <p:sp>
        <p:nvSpPr>
          <p:cNvPr id="5" name="Footer Placeholder 4">
            <a:extLst>
              <a:ext uri="{FF2B5EF4-FFF2-40B4-BE49-F238E27FC236}">
                <a16:creationId xmlns:a16="http://schemas.microsoft.com/office/drawing/2014/main" id="{E0898186-585E-4F9A-9C08-35F55E2AE17A}"/>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146CC23-7611-4F52-8C56-59410B27F2E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9D548F1-73B0-47BD-90D0-6B7467C5743E}" type="slidenum">
              <a:rPr lang="en-US" altLang="en-US"/>
              <a:pPr>
                <a:defRPr/>
              </a:pPr>
              <a:t>‹#›</a:t>
            </a:fld>
            <a:endParaRPr lang="en-US" altLang="en-US"/>
          </a:p>
        </p:txBody>
      </p:sp>
    </p:spTree>
    <p:extLst>
      <p:ext uri="{BB962C8B-B14F-4D97-AF65-F5344CB8AC3E}">
        <p14:creationId xmlns:p14="http://schemas.microsoft.com/office/powerpoint/2010/main" val="294266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C82F0CF-5248-4BC1-809E-A20DC6D670F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3BD390B-EB45-43E1-A505-F01F1AAC1EBF}" type="datetimeFigureOut">
              <a:rPr lang="en-US"/>
              <a:pPr>
                <a:defRPr/>
              </a:pPr>
              <a:t>5/27/2022</a:t>
            </a:fld>
            <a:endParaRPr lang="en-US"/>
          </a:p>
        </p:txBody>
      </p:sp>
      <p:sp>
        <p:nvSpPr>
          <p:cNvPr id="6" name="Footer Placeholder 5">
            <a:extLst>
              <a:ext uri="{FF2B5EF4-FFF2-40B4-BE49-F238E27FC236}">
                <a16:creationId xmlns:a16="http://schemas.microsoft.com/office/drawing/2014/main" id="{F94FED91-C2E1-455C-B857-335EE14906A6}"/>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8657C2D-1E6F-4762-94A3-CCF38072FE9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ED70274-418D-4B28-A3AB-D1F6D02AA903}" type="slidenum">
              <a:rPr lang="en-US" altLang="en-US"/>
              <a:pPr>
                <a:defRPr/>
              </a:pPr>
              <a:t>‹#›</a:t>
            </a:fld>
            <a:endParaRPr lang="en-US" altLang="en-US"/>
          </a:p>
        </p:txBody>
      </p:sp>
    </p:spTree>
    <p:extLst>
      <p:ext uri="{BB962C8B-B14F-4D97-AF65-F5344CB8AC3E}">
        <p14:creationId xmlns:p14="http://schemas.microsoft.com/office/powerpoint/2010/main" val="240782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3C12F3-2B78-4E54-8E9E-766DF9C8A39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DDD0A4D-2089-4A39-BD83-50C4E796D7CB}" type="datetimeFigureOut">
              <a:rPr lang="en-US"/>
              <a:pPr>
                <a:defRPr/>
              </a:pPr>
              <a:t>5/27/2022</a:t>
            </a:fld>
            <a:endParaRPr lang="en-US"/>
          </a:p>
        </p:txBody>
      </p:sp>
      <p:sp>
        <p:nvSpPr>
          <p:cNvPr id="8" name="Footer Placeholder 7">
            <a:extLst>
              <a:ext uri="{FF2B5EF4-FFF2-40B4-BE49-F238E27FC236}">
                <a16:creationId xmlns:a16="http://schemas.microsoft.com/office/drawing/2014/main" id="{CC48C25F-FFA8-40FA-BD99-460D08544B34}"/>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750C6833-D94E-48DE-80BA-1092C5943A4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0CB01AE-7C63-4A53-9858-A0CA0CB6798C}" type="slidenum">
              <a:rPr lang="en-US" altLang="en-US"/>
              <a:pPr>
                <a:defRPr/>
              </a:pPr>
              <a:t>‹#›</a:t>
            </a:fld>
            <a:endParaRPr lang="en-US" altLang="en-US"/>
          </a:p>
        </p:txBody>
      </p:sp>
    </p:spTree>
    <p:extLst>
      <p:ext uri="{BB962C8B-B14F-4D97-AF65-F5344CB8AC3E}">
        <p14:creationId xmlns:p14="http://schemas.microsoft.com/office/powerpoint/2010/main" val="250437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A2559B4-7F4F-482C-9F1A-E262A5F3D77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3528EB9-AEFD-4FEF-9B38-BFBC28F370EC}" type="datetimeFigureOut">
              <a:rPr lang="en-US"/>
              <a:pPr>
                <a:defRPr/>
              </a:pPr>
              <a:t>5/27/2022</a:t>
            </a:fld>
            <a:endParaRPr lang="en-US"/>
          </a:p>
        </p:txBody>
      </p:sp>
      <p:sp>
        <p:nvSpPr>
          <p:cNvPr id="4" name="Footer Placeholder 3">
            <a:extLst>
              <a:ext uri="{FF2B5EF4-FFF2-40B4-BE49-F238E27FC236}">
                <a16:creationId xmlns:a16="http://schemas.microsoft.com/office/drawing/2014/main" id="{219E05C7-419F-4A49-A347-91D3FBBCC5D0}"/>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566684BA-053E-4DEE-9FAA-504D9067727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FB098C0-0649-4203-9EEA-CBF7E7CC053A}" type="slidenum">
              <a:rPr lang="en-US" altLang="en-US"/>
              <a:pPr>
                <a:defRPr/>
              </a:pPr>
              <a:t>‹#›</a:t>
            </a:fld>
            <a:endParaRPr lang="en-US" altLang="en-US"/>
          </a:p>
        </p:txBody>
      </p:sp>
    </p:spTree>
    <p:extLst>
      <p:ext uri="{BB962C8B-B14F-4D97-AF65-F5344CB8AC3E}">
        <p14:creationId xmlns:p14="http://schemas.microsoft.com/office/powerpoint/2010/main" val="355347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3609E3-51D9-44F8-9D7B-3C42B764ACDF}"/>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7623B40-99A3-43BE-BD62-02D31A861CE3}" type="datetimeFigureOut">
              <a:rPr lang="en-US"/>
              <a:pPr>
                <a:defRPr/>
              </a:pPr>
              <a:t>5/27/2022</a:t>
            </a:fld>
            <a:endParaRPr lang="en-US"/>
          </a:p>
        </p:txBody>
      </p:sp>
      <p:sp>
        <p:nvSpPr>
          <p:cNvPr id="3" name="Footer Placeholder 2">
            <a:extLst>
              <a:ext uri="{FF2B5EF4-FFF2-40B4-BE49-F238E27FC236}">
                <a16:creationId xmlns:a16="http://schemas.microsoft.com/office/drawing/2014/main" id="{D6F6EDA3-D5CC-4E44-9C61-C8A2B16876D6}"/>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1C10BA66-D3E7-498D-A2BF-955C996A9DB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2E54EC6-B730-4A60-A276-B89291CECED9}" type="slidenum">
              <a:rPr lang="en-US" altLang="en-US"/>
              <a:pPr>
                <a:defRPr/>
              </a:pPr>
              <a:t>‹#›</a:t>
            </a:fld>
            <a:endParaRPr lang="en-US" altLang="en-US"/>
          </a:p>
        </p:txBody>
      </p:sp>
    </p:spTree>
    <p:extLst>
      <p:ext uri="{BB962C8B-B14F-4D97-AF65-F5344CB8AC3E}">
        <p14:creationId xmlns:p14="http://schemas.microsoft.com/office/powerpoint/2010/main" val="304299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8B7081EB-3436-4377-8565-08D57A63EDFF}"/>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F4A3B41-ECDE-49C0-ADAB-D886E131A2DE}" type="datetimeFigureOut">
              <a:rPr lang="en-US"/>
              <a:pPr>
                <a:defRPr/>
              </a:pPr>
              <a:t>5/27/2022</a:t>
            </a:fld>
            <a:endParaRPr lang="en-US"/>
          </a:p>
        </p:txBody>
      </p:sp>
      <p:sp>
        <p:nvSpPr>
          <p:cNvPr id="6" name="Footer Placeholder 5">
            <a:extLst>
              <a:ext uri="{FF2B5EF4-FFF2-40B4-BE49-F238E27FC236}">
                <a16:creationId xmlns:a16="http://schemas.microsoft.com/office/drawing/2014/main" id="{63C262B1-2852-420E-A749-DD130E08025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BA39D1B-EE4E-4BB4-916E-E5869760CE6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652151F-F140-4A4E-B3FF-B06894B05DCD}" type="slidenum">
              <a:rPr lang="en-US" altLang="en-US"/>
              <a:pPr>
                <a:defRPr/>
              </a:pPr>
              <a:t>‹#›</a:t>
            </a:fld>
            <a:endParaRPr lang="en-US" altLang="en-US"/>
          </a:p>
        </p:txBody>
      </p:sp>
    </p:spTree>
    <p:extLst>
      <p:ext uri="{BB962C8B-B14F-4D97-AF65-F5344CB8AC3E}">
        <p14:creationId xmlns:p14="http://schemas.microsoft.com/office/powerpoint/2010/main" val="20224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7C418B82-C95C-4185-ACF5-75741E65555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32BD444-B225-4CC8-9CB6-486D42798822}" type="datetimeFigureOut">
              <a:rPr lang="en-US"/>
              <a:pPr>
                <a:defRPr/>
              </a:pPr>
              <a:t>5/27/2022</a:t>
            </a:fld>
            <a:endParaRPr lang="en-US"/>
          </a:p>
        </p:txBody>
      </p:sp>
      <p:sp>
        <p:nvSpPr>
          <p:cNvPr id="6" name="Footer Placeholder 5">
            <a:extLst>
              <a:ext uri="{FF2B5EF4-FFF2-40B4-BE49-F238E27FC236}">
                <a16:creationId xmlns:a16="http://schemas.microsoft.com/office/drawing/2014/main" id="{D4107B76-3DDB-4491-8E65-328F734046C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D0616A7-3F8B-41B3-BF44-54722EF5E78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97594A4-D65E-4565-B616-AE52B9770882}" type="slidenum">
              <a:rPr lang="en-US" altLang="en-US"/>
              <a:pPr>
                <a:defRPr/>
              </a:pPr>
              <a:t>‹#›</a:t>
            </a:fld>
            <a:endParaRPr lang="en-US" altLang="en-US"/>
          </a:p>
        </p:txBody>
      </p:sp>
    </p:spTree>
    <p:extLst>
      <p:ext uri="{BB962C8B-B14F-4D97-AF65-F5344CB8AC3E}">
        <p14:creationId xmlns:p14="http://schemas.microsoft.com/office/powerpoint/2010/main" val="108573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TogetherSwirl_Upper.png">
            <a:extLst>
              <a:ext uri="{FF2B5EF4-FFF2-40B4-BE49-F238E27FC236}">
                <a16:creationId xmlns:a16="http://schemas.microsoft.com/office/drawing/2014/main" id="{3723564D-3741-4D28-9351-2DD59C3B15F9}"/>
              </a:ext>
            </a:extLst>
          </p:cNvPr>
          <p:cNvPicPr>
            <a:picLocks noChangeAspect="1"/>
          </p:cNvPicPr>
          <p:nvPr userDrawn="1"/>
        </p:nvPicPr>
        <p:blipFill>
          <a:blip r:embed="rId13">
            <a:extLst>
              <a:ext uri="{28A0092B-C50C-407E-A947-70E740481C1C}">
                <a14:useLocalDpi xmlns:a14="http://schemas.microsoft.com/office/drawing/2010/main" val="0"/>
              </a:ext>
            </a:extLst>
          </a:blip>
          <a:srcRect b="-17479"/>
          <a:stretch>
            <a:fillRect/>
          </a:stretch>
        </p:blipFill>
        <p:spPr bwMode="auto">
          <a:xfrm>
            <a:off x="0" y="0"/>
            <a:ext cx="915511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TogetherSwirl_Lower.png">
            <a:extLst>
              <a:ext uri="{FF2B5EF4-FFF2-40B4-BE49-F238E27FC236}">
                <a16:creationId xmlns:a16="http://schemas.microsoft.com/office/drawing/2014/main" id="{256E84C5-2DBD-4357-8CCB-F68663EB44E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519738"/>
            <a:ext cx="91884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aptist.org.uk/gdp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2423325JoiningOtherChurches">
            <a:extLst>
              <a:ext uri="{FF2B5EF4-FFF2-40B4-BE49-F238E27FC236}">
                <a16:creationId xmlns:a16="http://schemas.microsoft.com/office/drawing/2014/main" id="{63945DCF-56C6-4F10-9103-696EDC6B6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922" y="3753485"/>
            <a:ext cx="53054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
            <a:extLst>
              <a:ext uri="{FF2B5EF4-FFF2-40B4-BE49-F238E27FC236}">
                <a16:creationId xmlns:a16="http://schemas.microsoft.com/office/drawing/2014/main" id="{AA9FAF78-2B62-4A3B-98A5-2521ED3F2A14}"/>
              </a:ext>
            </a:extLst>
          </p:cNvPr>
          <p:cNvSpPr txBox="1">
            <a:spLocks noChangeArrowheads="1"/>
          </p:cNvSpPr>
          <p:nvPr/>
        </p:nvSpPr>
        <p:spPr bwMode="auto">
          <a:xfrm>
            <a:off x="17463" y="1835967"/>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GB" altLang="en-US" sz="4800" b="1" dirty="0"/>
              <a:t>Data Protection and UK GDPR – </a:t>
            </a:r>
            <a:br>
              <a:rPr lang="en-GB" altLang="en-US" sz="4800" b="1" dirty="0"/>
            </a:br>
            <a:r>
              <a:rPr lang="en-GB" altLang="en-US" sz="4000" b="1" dirty="0"/>
              <a:t>An introduction for Baptist Churches</a:t>
            </a:r>
          </a:p>
        </p:txBody>
      </p:sp>
      <p:sp>
        <p:nvSpPr>
          <p:cNvPr id="4" name="TextBox 3">
            <a:extLst>
              <a:ext uri="{FF2B5EF4-FFF2-40B4-BE49-F238E27FC236}">
                <a16:creationId xmlns:a16="http://schemas.microsoft.com/office/drawing/2014/main" id="{20462CB9-3407-40D5-AC70-61822BC02847}"/>
              </a:ext>
            </a:extLst>
          </p:cNvPr>
          <p:cNvSpPr txBox="1"/>
          <p:nvPr/>
        </p:nvSpPr>
        <p:spPr>
          <a:xfrm>
            <a:off x="0" y="6574833"/>
            <a:ext cx="3860800" cy="230832"/>
          </a:xfrm>
          <a:prstGeom prst="rect">
            <a:avLst/>
          </a:prstGeom>
          <a:noFill/>
        </p:spPr>
        <p:txBody>
          <a:bodyPr wrap="square" rtlCol="0">
            <a:spAutoFit/>
          </a:bodyPr>
          <a:lstStyle/>
          <a:p>
            <a:r>
              <a:rPr lang="en-GB" sz="900" dirty="0">
                <a:latin typeface="Arial Narrow" panose="020B0606020202030204" pitchFamily="34" charset="0"/>
              </a:rPr>
              <a:t>Image courtesy of </a:t>
            </a:r>
            <a:r>
              <a:rPr lang="en-GB" sz="900" dirty="0" err="1">
                <a:latin typeface="Arial Narrow" panose="020B0606020202030204" pitchFamily="34" charset="0"/>
              </a:rPr>
              <a:t>ddpavumba</a:t>
            </a:r>
            <a:r>
              <a:rPr lang="en-GB" sz="900" dirty="0">
                <a:latin typeface="Arial Narrow" panose="020B0606020202030204" pitchFamily="34" charset="0"/>
              </a:rPr>
              <a:t> at FreeDigitalPhotos.net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D36B26-894B-4844-AC83-2F251DD2825A}"/>
              </a:ext>
            </a:extLst>
          </p:cNvPr>
          <p:cNvSpPr txBox="1">
            <a:spLocks noChangeArrowheads="1"/>
          </p:cNvSpPr>
          <p:nvPr/>
        </p:nvSpPr>
        <p:spPr bwMode="auto">
          <a:xfrm>
            <a:off x="457200" y="1314269"/>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What does this mean for our church?</a:t>
            </a:r>
          </a:p>
        </p:txBody>
      </p:sp>
      <p:pic>
        <p:nvPicPr>
          <p:cNvPr id="6" name="Picture 2" descr="Image result for consent form">
            <a:extLst>
              <a:ext uri="{FF2B5EF4-FFF2-40B4-BE49-F238E27FC236}">
                <a16:creationId xmlns:a16="http://schemas.microsoft.com/office/drawing/2014/main" id="{159A5867-BB39-4EC2-8707-DDA84E749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61" y="289681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5065BD-0EE9-450C-941A-8BA153CB27BA}"/>
              </a:ext>
            </a:extLst>
          </p:cNvPr>
          <p:cNvSpPr txBox="1"/>
          <p:nvPr/>
        </p:nvSpPr>
        <p:spPr>
          <a:xfrm>
            <a:off x="3513045" y="2921719"/>
            <a:ext cx="5173755" cy="1569660"/>
          </a:xfrm>
          <a:prstGeom prst="rect">
            <a:avLst/>
          </a:prstGeom>
          <a:noFill/>
        </p:spPr>
        <p:txBody>
          <a:bodyPr wrap="square" rtlCol="0" anchor="t">
            <a:spAutoFit/>
          </a:bodyPr>
          <a:lstStyle/>
          <a:p>
            <a:r>
              <a:rPr lang="en-GB" sz="3200" dirty="0">
                <a:solidFill>
                  <a:srgbClr val="0070C0"/>
                </a:solidFill>
              </a:rPr>
              <a:t>Sometimes we will need to ask for people’s consent to use their personal data</a:t>
            </a:r>
          </a:p>
        </p:txBody>
      </p:sp>
    </p:spTree>
    <p:extLst>
      <p:ext uri="{BB962C8B-B14F-4D97-AF65-F5344CB8AC3E}">
        <p14:creationId xmlns:p14="http://schemas.microsoft.com/office/powerpoint/2010/main" val="266719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D36B26-894B-4844-AC83-2F251DD2825A}"/>
              </a:ext>
            </a:extLst>
          </p:cNvPr>
          <p:cNvSpPr txBox="1">
            <a:spLocks noChangeArrowheads="1"/>
          </p:cNvSpPr>
          <p:nvPr/>
        </p:nvSpPr>
        <p:spPr bwMode="auto">
          <a:xfrm>
            <a:off x="457200" y="1314269"/>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What does this mean for our church?</a:t>
            </a:r>
          </a:p>
        </p:txBody>
      </p:sp>
      <p:sp>
        <p:nvSpPr>
          <p:cNvPr id="8" name="TextBox 7">
            <a:extLst>
              <a:ext uri="{FF2B5EF4-FFF2-40B4-BE49-F238E27FC236}">
                <a16:creationId xmlns:a16="http://schemas.microsoft.com/office/drawing/2014/main" id="{D75065BD-0EE9-450C-941A-8BA153CB27BA}"/>
              </a:ext>
            </a:extLst>
          </p:cNvPr>
          <p:cNvSpPr txBox="1"/>
          <p:nvPr/>
        </p:nvSpPr>
        <p:spPr>
          <a:xfrm>
            <a:off x="3702462" y="2855144"/>
            <a:ext cx="5182920" cy="2062103"/>
          </a:xfrm>
          <a:prstGeom prst="rect">
            <a:avLst/>
          </a:prstGeom>
          <a:noFill/>
        </p:spPr>
        <p:txBody>
          <a:bodyPr wrap="square" rtlCol="0" anchor="t">
            <a:spAutoFit/>
          </a:bodyPr>
          <a:lstStyle/>
          <a:p>
            <a:r>
              <a:rPr lang="en-GB" sz="3200" dirty="0">
                <a:solidFill>
                  <a:srgbClr val="0070C0"/>
                </a:solidFill>
              </a:rPr>
              <a:t>We will need to make sure we are careful with the personal data we hold as a church and keep our records securely</a:t>
            </a:r>
          </a:p>
        </p:txBody>
      </p:sp>
      <p:pic>
        <p:nvPicPr>
          <p:cNvPr id="2" name="Picture 1">
            <a:extLst>
              <a:ext uri="{FF2B5EF4-FFF2-40B4-BE49-F238E27FC236}">
                <a16:creationId xmlns:a16="http://schemas.microsoft.com/office/drawing/2014/main" id="{C96E2D26-ADDB-4F2B-BA3C-CA33E6350196}"/>
              </a:ext>
            </a:extLst>
          </p:cNvPr>
          <p:cNvPicPr>
            <a:picLocks noChangeAspect="1"/>
          </p:cNvPicPr>
          <p:nvPr/>
        </p:nvPicPr>
        <p:blipFill rotWithShape="1">
          <a:blip r:embed="rId3"/>
          <a:srcRect l="3996" t="5013" r="5015" b="6214"/>
          <a:stretch/>
        </p:blipFill>
        <p:spPr>
          <a:xfrm>
            <a:off x="679268" y="2255520"/>
            <a:ext cx="2804160" cy="3483430"/>
          </a:xfrm>
          <a:prstGeom prst="rect">
            <a:avLst/>
          </a:prstGeom>
        </p:spPr>
      </p:pic>
    </p:spTree>
    <p:extLst>
      <p:ext uri="{BB962C8B-B14F-4D97-AF65-F5344CB8AC3E}">
        <p14:creationId xmlns:p14="http://schemas.microsoft.com/office/powerpoint/2010/main" val="179599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D123-92F7-DD7F-6775-D1FBBCFF16BD}"/>
              </a:ext>
            </a:extLst>
          </p:cNvPr>
          <p:cNvSpPr txBox="1">
            <a:spLocks noChangeArrowheads="1"/>
          </p:cNvSpPr>
          <p:nvPr/>
        </p:nvSpPr>
        <p:spPr bwMode="auto">
          <a:xfrm>
            <a:off x="457200" y="1314269"/>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What does this mean for our church?</a:t>
            </a:r>
          </a:p>
        </p:txBody>
      </p:sp>
      <p:sp>
        <p:nvSpPr>
          <p:cNvPr id="3" name="TextBox 2">
            <a:extLst>
              <a:ext uri="{FF2B5EF4-FFF2-40B4-BE49-F238E27FC236}">
                <a16:creationId xmlns:a16="http://schemas.microsoft.com/office/drawing/2014/main" id="{BE8ACEDC-E08C-4F5E-D135-2D675BC27508}"/>
              </a:ext>
            </a:extLst>
          </p:cNvPr>
          <p:cNvSpPr txBox="1"/>
          <p:nvPr/>
        </p:nvSpPr>
        <p:spPr>
          <a:xfrm>
            <a:off x="3974934" y="2061030"/>
            <a:ext cx="4993575" cy="4031873"/>
          </a:xfrm>
          <a:prstGeom prst="rect">
            <a:avLst/>
          </a:prstGeom>
          <a:noFill/>
        </p:spPr>
        <p:txBody>
          <a:bodyPr wrap="square" rtlCol="0" anchor="t">
            <a:spAutoFit/>
          </a:bodyPr>
          <a:lstStyle/>
          <a:p>
            <a:r>
              <a:rPr lang="en-GB" sz="3200" dirty="0">
                <a:solidFill>
                  <a:srgbClr val="0070C0"/>
                </a:solidFill>
              </a:rPr>
              <a:t>We must ensure that we do not keep the personal data that we hold for longer than is necessary. Our Data Retention Schedule helps us know how long different types of personal data should be held.</a:t>
            </a:r>
          </a:p>
        </p:txBody>
      </p:sp>
      <p:pic>
        <p:nvPicPr>
          <p:cNvPr id="4" name="Picture 3" descr="Table&#10;&#10;Description automatically generated">
            <a:extLst>
              <a:ext uri="{FF2B5EF4-FFF2-40B4-BE49-F238E27FC236}">
                <a16:creationId xmlns:a16="http://schemas.microsoft.com/office/drawing/2014/main" id="{B7674641-58F1-C4BC-4127-DF3E2106A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69" y="2523016"/>
            <a:ext cx="3447338" cy="2593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527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D36B26-894B-4844-AC83-2F251DD2825A}"/>
              </a:ext>
            </a:extLst>
          </p:cNvPr>
          <p:cNvSpPr txBox="1">
            <a:spLocks noChangeArrowheads="1"/>
          </p:cNvSpPr>
          <p:nvPr/>
        </p:nvSpPr>
        <p:spPr bwMode="auto">
          <a:xfrm>
            <a:off x="457200" y="1314269"/>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Some useful things to remember</a:t>
            </a:r>
          </a:p>
        </p:txBody>
      </p:sp>
      <p:sp>
        <p:nvSpPr>
          <p:cNvPr id="4" name="TextBox 3">
            <a:extLst>
              <a:ext uri="{FF2B5EF4-FFF2-40B4-BE49-F238E27FC236}">
                <a16:creationId xmlns:a16="http://schemas.microsoft.com/office/drawing/2014/main" id="{8F997ADB-3DFE-464F-B8A2-F52630C5FEB4}"/>
              </a:ext>
            </a:extLst>
          </p:cNvPr>
          <p:cNvSpPr txBox="1"/>
          <p:nvPr/>
        </p:nvSpPr>
        <p:spPr>
          <a:xfrm>
            <a:off x="304800" y="2059334"/>
            <a:ext cx="8746835" cy="4001095"/>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en-GB" sz="2800" dirty="0"/>
              <a:t>Password-protect documents which contain sensitive personal data</a:t>
            </a:r>
          </a:p>
          <a:p>
            <a:pPr marL="342900" indent="-342900">
              <a:spcAft>
                <a:spcPts val="1200"/>
              </a:spcAft>
              <a:buFont typeface="Wingdings" panose="05000000000000000000" pitchFamily="2" charset="2"/>
              <a:buChar char="ü"/>
            </a:pPr>
            <a:r>
              <a:rPr lang="en-GB" sz="2800" dirty="0"/>
              <a:t>Be careful to send emails containing personal data to the right person</a:t>
            </a:r>
          </a:p>
          <a:p>
            <a:pPr marL="342900" indent="-342900">
              <a:spcAft>
                <a:spcPts val="1200"/>
              </a:spcAft>
              <a:buFont typeface="Wingdings" panose="05000000000000000000" pitchFamily="2" charset="2"/>
              <a:buChar char="ü"/>
            </a:pPr>
            <a:r>
              <a:rPr lang="en-GB" sz="2800" dirty="0"/>
              <a:t>Use BCC when sending emails to a group of unconnected people</a:t>
            </a:r>
          </a:p>
          <a:p>
            <a:pPr marL="342900" indent="-342900">
              <a:spcAft>
                <a:spcPts val="1200"/>
              </a:spcAft>
              <a:buFont typeface="Wingdings" panose="05000000000000000000" pitchFamily="2" charset="2"/>
              <a:buChar char="ü"/>
            </a:pPr>
            <a:r>
              <a:rPr lang="en-GB" sz="2800" dirty="0"/>
              <a:t>Be sensitive when using church-related photos within your personal social media</a:t>
            </a:r>
          </a:p>
        </p:txBody>
      </p:sp>
    </p:spTree>
    <p:extLst>
      <p:ext uri="{BB962C8B-B14F-4D97-AF65-F5344CB8AC3E}">
        <p14:creationId xmlns:p14="http://schemas.microsoft.com/office/powerpoint/2010/main" val="101748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D36B26-894B-4844-AC83-2F251DD2825A}"/>
              </a:ext>
            </a:extLst>
          </p:cNvPr>
          <p:cNvSpPr txBox="1">
            <a:spLocks noChangeArrowheads="1"/>
          </p:cNvSpPr>
          <p:nvPr/>
        </p:nvSpPr>
        <p:spPr bwMode="auto">
          <a:xfrm>
            <a:off x="457200" y="1221905"/>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Some useful things to remember</a:t>
            </a:r>
          </a:p>
        </p:txBody>
      </p:sp>
      <p:sp>
        <p:nvSpPr>
          <p:cNvPr id="4" name="TextBox 3">
            <a:extLst>
              <a:ext uri="{FF2B5EF4-FFF2-40B4-BE49-F238E27FC236}">
                <a16:creationId xmlns:a16="http://schemas.microsoft.com/office/drawing/2014/main" id="{8F997ADB-3DFE-464F-B8A2-F52630C5FEB4}"/>
              </a:ext>
            </a:extLst>
          </p:cNvPr>
          <p:cNvSpPr txBox="1"/>
          <p:nvPr/>
        </p:nvSpPr>
        <p:spPr>
          <a:xfrm>
            <a:off x="457200" y="1966443"/>
            <a:ext cx="8229599" cy="4431983"/>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en-GB" sz="2800" dirty="0"/>
              <a:t>Do not share sensitive personal data (even ‘for prayer’) without consent</a:t>
            </a:r>
          </a:p>
          <a:p>
            <a:pPr marL="342900" indent="-342900">
              <a:spcAft>
                <a:spcPts val="1200"/>
              </a:spcAft>
              <a:buFont typeface="Wingdings" panose="05000000000000000000" pitchFamily="2" charset="2"/>
              <a:buChar char="ü"/>
            </a:pPr>
            <a:r>
              <a:rPr lang="en-GB" sz="2800" dirty="0"/>
              <a:t>If you have church-related personal data on your laptop, tablet or phone make sure the device is pin or password protected </a:t>
            </a:r>
          </a:p>
          <a:p>
            <a:pPr marL="342900" indent="-342900">
              <a:spcAft>
                <a:spcPts val="1200"/>
              </a:spcAft>
              <a:buFont typeface="Wingdings" panose="05000000000000000000" pitchFamily="2" charset="2"/>
              <a:buChar char="ü"/>
            </a:pPr>
            <a:r>
              <a:rPr lang="en-GB" sz="2800" dirty="0"/>
              <a:t>Do not save passwords used to access personal data on any mobile device</a:t>
            </a:r>
          </a:p>
          <a:p>
            <a:pPr marL="342900" indent="-342900">
              <a:spcAft>
                <a:spcPts val="1200"/>
              </a:spcAft>
              <a:buFont typeface="Wingdings" panose="05000000000000000000" pitchFamily="2" charset="2"/>
              <a:buChar char="ü"/>
            </a:pPr>
            <a:r>
              <a:rPr lang="en-GB" sz="2800" dirty="0"/>
              <a:t>Get specific consent when publishing photographs or filming identifiable individuals</a:t>
            </a:r>
          </a:p>
        </p:txBody>
      </p:sp>
    </p:spTree>
    <p:extLst>
      <p:ext uri="{BB962C8B-B14F-4D97-AF65-F5344CB8AC3E}">
        <p14:creationId xmlns:p14="http://schemas.microsoft.com/office/powerpoint/2010/main" val="250753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BD87-5626-42F5-A547-98B84989AF57}"/>
              </a:ext>
            </a:extLst>
          </p:cNvPr>
          <p:cNvSpPr txBox="1">
            <a:spLocks noChangeArrowheads="1"/>
          </p:cNvSpPr>
          <p:nvPr/>
        </p:nvSpPr>
        <p:spPr bwMode="auto">
          <a:xfrm>
            <a:off x="457200" y="1314268"/>
            <a:ext cx="8229600" cy="9024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BUGB Resources </a:t>
            </a:r>
            <a:br>
              <a:rPr lang="en-GB" altLang="en-US" sz="4000" b="1" dirty="0">
                <a:solidFill>
                  <a:schemeClr val="tx2">
                    <a:lumMod val="75000"/>
                  </a:schemeClr>
                </a:solidFill>
              </a:rPr>
            </a:br>
            <a:endParaRPr lang="en-GB" altLang="en-US" sz="2800" b="1" dirty="0">
              <a:solidFill>
                <a:schemeClr val="tx2">
                  <a:lumMod val="75000"/>
                </a:schemeClr>
              </a:solidFill>
            </a:endParaRPr>
          </a:p>
        </p:txBody>
      </p:sp>
      <p:sp>
        <p:nvSpPr>
          <p:cNvPr id="3" name="TextBox 2">
            <a:extLst>
              <a:ext uri="{FF2B5EF4-FFF2-40B4-BE49-F238E27FC236}">
                <a16:creationId xmlns:a16="http://schemas.microsoft.com/office/drawing/2014/main" id="{BDC128CD-015C-4313-AFD1-956A23488252}"/>
              </a:ext>
            </a:extLst>
          </p:cNvPr>
          <p:cNvSpPr txBox="1"/>
          <p:nvPr/>
        </p:nvSpPr>
        <p:spPr>
          <a:xfrm>
            <a:off x="330926" y="2478731"/>
            <a:ext cx="8646819" cy="3108543"/>
          </a:xfrm>
          <a:prstGeom prst="rect">
            <a:avLst/>
          </a:prstGeom>
          <a:noFill/>
        </p:spPr>
        <p:txBody>
          <a:bodyPr wrap="square" rtlCol="0">
            <a:spAutoFit/>
          </a:bodyPr>
          <a:lstStyle/>
          <a:p>
            <a:pPr marL="285750" indent="-285750">
              <a:buFont typeface="Wingdings" panose="05000000000000000000" pitchFamily="2" charset="2"/>
              <a:buChar char="ü"/>
            </a:pPr>
            <a:r>
              <a:rPr lang="en-GB" sz="2800" dirty="0"/>
              <a:t>Dedicated web-page (</a:t>
            </a:r>
            <a:r>
              <a:rPr lang="en-GB" sz="2800" dirty="0">
                <a:hlinkClick r:id="rId3"/>
              </a:rPr>
              <a:t>www.baptist.org.uk/gdpr</a:t>
            </a:r>
            <a:r>
              <a:rPr lang="en-GB" sz="2800" dirty="0"/>
              <a:t>)</a:t>
            </a:r>
          </a:p>
          <a:p>
            <a:endParaRPr lang="en-GB" sz="2800" dirty="0"/>
          </a:p>
          <a:p>
            <a:pPr marL="285750" indent="-285750">
              <a:buFont typeface="Wingdings" panose="05000000000000000000" pitchFamily="2" charset="2"/>
              <a:buChar char="ü"/>
            </a:pPr>
            <a:r>
              <a:rPr lang="en-GB" sz="2800" dirty="0"/>
              <a:t>Data Protection webinar recordings for churches:</a:t>
            </a:r>
          </a:p>
          <a:p>
            <a:pPr marL="457200" indent="-457200">
              <a:buFont typeface="Arial" panose="020B0604020202020204" pitchFamily="34" charset="0"/>
              <a:buChar char="•"/>
            </a:pPr>
            <a:r>
              <a:rPr lang="en-GB" sz="2800" dirty="0"/>
              <a:t>Information for churches on data protection and GDPR</a:t>
            </a:r>
          </a:p>
          <a:p>
            <a:pPr marL="457200" indent="-457200">
              <a:buFont typeface="Arial" panose="020B0604020202020204" pitchFamily="34" charset="0"/>
              <a:buChar char="•"/>
            </a:pPr>
            <a:r>
              <a:rPr lang="en-GB" sz="2800" dirty="0"/>
              <a:t>Subject Access Requests, Data Breaches and Brexit</a:t>
            </a:r>
          </a:p>
          <a:p>
            <a:endParaRPr lang="en-GB" sz="2800" dirty="0"/>
          </a:p>
          <a:p>
            <a:pPr marL="285750" indent="-285750">
              <a:buFont typeface="Wingdings" panose="05000000000000000000" pitchFamily="2" charset="2"/>
              <a:buChar char="ü"/>
            </a:pPr>
            <a:r>
              <a:rPr lang="en-GB" sz="2800" dirty="0"/>
              <a:t>Guideline leaflet and sample documentation</a:t>
            </a:r>
          </a:p>
        </p:txBody>
      </p:sp>
    </p:spTree>
    <p:extLst>
      <p:ext uri="{BB962C8B-B14F-4D97-AF65-F5344CB8AC3E}">
        <p14:creationId xmlns:p14="http://schemas.microsoft.com/office/powerpoint/2010/main" val="326295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2423325JoiningOtherChurches">
            <a:extLst>
              <a:ext uri="{FF2B5EF4-FFF2-40B4-BE49-F238E27FC236}">
                <a16:creationId xmlns:a16="http://schemas.microsoft.com/office/drawing/2014/main" id="{63945DCF-56C6-4F10-9103-696EDC6B6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922" y="3753485"/>
            <a:ext cx="53054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
            <a:extLst>
              <a:ext uri="{FF2B5EF4-FFF2-40B4-BE49-F238E27FC236}">
                <a16:creationId xmlns:a16="http://schemas.microsoft.com/office/drawing/2014/main" id="{AA9FAF78-2B62-4A3B-98A5-2521ED3F2A14}"/>
              </a:ext>
            </a:extLst>
          </p:cNvPr>
          <p:cNvSpPr txBox="1">
            <a:spLocks noChangeArrowheads="1"/>
          </p:cNvSpPr>
          <p:nvPr/>
        </p:nvSpPr>
        <p:spPr bwMode="auto">
          <a:xfrm>
            <a:off x="17463" y="1835967"/>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GB" altLang="en-US" sz="4800" b="1" dirty="0"/>
              <a:t>Data Protection – </a:t>
            </a:r>
            <a:br>
              <a:rPr lang="en-GB" altLang="en-US" sz="4800" b="1" dirty="0"/>
            </a:br>
            <a:r>
              <a:rPr lang="en-GB" altLang="en-US" sz="4000" b="1" dirty="0"/>
              <a:t>It’s all about protecting people!</a:t>
            </a:r>
          </a:p>
        </p:txBody>
      </p:sp>
      <p:sp>
        <p:nvSpPr>
          <p:cNvPr id="2" name="TextBox 1">
            <a:extLst>
              <a:ext uri="{FF2B5EF4-FFF2-40B4-BE49-F238E27FC236}">
                <a16:creationId xmlns:a16="http://schemas.microsoft.com/office/drawing/2014/main" id="{4A8556BE-E050-466F-9A18-C2C1930D448D}"/>
              </a:ext>
            </a:extLst>
          </p:cNvPr>
          <p:cNvSpPr txBox="1"/>
          <p:nvPr/>
        </p:nvSpPr>
        <p:spPr>
          <a:xfrm>
            <a:off x="0" y="6574833"/>
            <a:ext cx="3860800" cy="230832"/>
          </a:xfrm>
          <a:prstGeom prst="rect">
            <a:avLst/>
          </a:prstGeom>
          <a:noFill/>
        </p:spPr>
        <p:txBody>
          <a:bodyPr wrap="square" rtlCol="0">
            <a:spAutoFit/>
          </a:bodyPr>
          <a:lstStyle/>
          <a:p>
            <a:r>
              <a:rPr lang="en-GB" sz="900" dirty="0">
                <a:latin typeface="Arial Narrow" panose="020B0606020202030204" pitchFamily="34" charset="0"/>
              </a:rPr>
              <a:t>Image courtesy of </a:t>
            </a:r>
            <a:r>
              <a:rPr lang="en-GB" sz="900" dirty="0" err="1">
                <a:latin typeface="Arial Narrow" panose="020B0606020202030204" pitchFamily="34" charset="0"/>
              </a:rPr>
              <a:t>ddpavumba</a:t>
            </a:r>
            <a:r>
              <a:rPr lang="en-GB" sz="900" dirty="0">
                <a:latin typeface="Arial Narrow" panose="020B0606020202030204" pitchFamily="34" charset="0"/>
              </a:rPr>
              <a:t> at FreeDigitalPhotos.net</a:t>
            </a:r>
          </a:p>
        </p:txBody>
      </p:sp>
    </p:spTree>
    <p:extLst>
      <p:ext uri="{BB962C8B-B14F-4D97-AF65-F5344CB8AC3E}">
        <p14:creationId xmlns:p14="http://schemas.microsoft.com/office/powerpoint/2010/main" val="121678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BD87-5626-42F5-A547-98B84989AF57}"/>
              </a:ext>
            </a:extLst>
          </p:cNvPr>
          <p:cNvSpPr txBox="1">
            <a:spLocks noChangeArrowheads="1"/>
          </p:cNvSpPr>
          <p:nvPr/>
        </p:nvSpPr>
        <p:spPr bwMode="auto">
          <a:xfrm>
            <a:off x="457200" y="1314269"/>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What is this all about?</a:t>
            </a:r>
          </a:p>
        </p:txBody>
      </p:sp>
      <p:sp>
        <p:nvSpPr>
          <p:cNvPr id="4" name="TextBox 3">
            <a:extLst>
              <a:ext uri="{FF2B5EF4-FFF2-40B4-BE49-F238E27FC236}">
                <a16:creationId xmlns:a16="http://schemas.microsoft.com/office/drawing/2014/main" id="{509FDCFE-7B94-473A-A786-162B5EF7530C}"/>
              </a:ext>
            </a:extLst>
          </p:cNvPr>
          <p:cNvSpPr txBox="1"/>
          <p:nvPr/>
        </p:nvSpPr>
        <p:spPr>
          <a:xfrm>
            <a:off x="422563" y="2030196"/>
            <a:ext cx="8298873" cy="3816429"/>
          </a:xfrm>
          <a:prstGeom prst="rect">
            <a:avLst/>
          </a:prstGeom>
          <a:noFill/>
        </p:spPr>
        <p:txBody>
          <a:bodyPr wrap="square" rtlCol="0">
            <a:spAutoFit/>
          </a:bodyPr>
          <a:lstStyle/>
          <a:p>
            <a:r>
              <a:rPr lang="en-GB" sz="3200" dirty="0"/>
              <a:t>Data Protection legislation covers all “personal data” held by organisations (including our church)</a:t>
            </a:r>
          </a:p>
          <a:p>
            <a:endParaRPr lang="en-GB" sz="3200" dirty="0"/>
          </a:p>
          <a:p>
            <a:r>
              <a:rPr lang="en-GB" sz="3200" dirty="0"/>
              <a:t>It covers all such data held electronically or in paper-based filing systems</a:t>
            </a:r>
          </a:p>
          <a:p>
            <a:endParaRPr lang="en-GB" sz="3200" dirty="0"/>
          </a:p>
          <a:p>
            <a:endParaRPr lang="en-GB" dirty="0"/>
          </a:p>
        </p:txBody>
      </p:sp>
      <p:pic>
        <p:nvPicPr>
          <p:cNvPr id="6" name="Picture 5" descr="2423325JoiningOtherChurches">
            <a:extLst>
              <a:ext uri="{FF2B5EF4-FFF2-40B4-BE49-F238E27FC236}">
                <a16:creationId xmlns:a16="http://schemas.microsoft.com/office/drawing/2014/main" id="{50770365-ECBE-4730-817C-18BE6217A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5593681"/>
            <a:ext cx="2627725" cy="74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7983EFD-8E0E-406F-A496-85A8836F650F}"/>
              </a:ext>
            </a:extLst>
          </p:cNvPr>
          <p:cNvSpPr txBox="1"/>
          <p:nvPr/>
        </p:nvSpPr>
        <p:spPr>
          <a:xfrm>
            <a:off x="0" y="6574833"/>
            <a:ext cx="3860800" cy="230832"/>
          </a:xfrm>
          <a:prstGeom prst="rect">
            <a:avLst/>
          </a:prstGeom>
          <a:noFill/>
        </p:spPr>
        <p:txBody>
          <a:bodyPr wrap="square" rtlCol="0">
            <a:spAutoFit/>
          </a:bodyPr>
          <a:lstStyle/>
          <a:p>
            <a:r>
              <a:rPr lang="en-GB" sz="900" dirty="0">
                <a:latin typeface="Arial Narrow" panose="020B0606020202030204" pitchFamily="34" charset="0"/>
              </a:rPr>
              <a:t>Image courtesy of </a:t>
            </a:r>
            <a:r>
              <a:rPr lang="en-GB" sz="900" dirty="0" err="1">
                <a:latin typeface="Arial Narrow" panose="020B0606020202030204" pitchFamily="34" charset="0"/>
              </a:rPr>
              <a:t>ddpavumba</a:t>
            </a:r>
            <a:r>
              <a:rPr lang="en-GB" sz="900" dirty="0">
                <a:latin typeface="Arial Narrow" panose="020B0606020202030204" pitchFamily="34" charset="0"/>
              </a:rPr>
              <a:t> at FreeDigitalPhotos.net</a:t>
            </a:r>
          </a:p>
        </p:txBody>
      </p:sp>
    </p:spTree>
    <p:extLst>
      <p:ext uri="{BB962C8B-B14F-4D97-AF65-F5344CB8AC3E}">
        <p14:creationId xmlns:p14="http://schemas.microsoft.com/office/powerpoint/2010/main" val="231236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BD87-5626-42F5-A547-98B84989AF57}"/>
              </a:ext>
            </a:extLst>
          </p:cNvPr>
          <p:cNvSpPr txBox="1">
            <a:spLocks noChangeArrowheads="1"/>
          </p:cNvSpPr>
          <p:nvPr/>
        </p:nvSpPr>
        <p:spPr bwMode="auto">
          <a:xfrm>
            <a:off x="457200" y="1478296"/>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What is personal data?</a:t>
            </a:r>
          </a:p>
        </p:txBody>
      </p:sp>
      <p:sp>
        <p:nvSpPr>
          <p:cNvPr id="4" name="TextBox 3">
            <a:extLst>
              <a:ext uri="{FF2B5EF4-FFF2-40B4-BE49-F238E27FC236}">
                <a16:creationId xmlns:a16="http://schemas.microsoft.com/office/drawing/2014/main" id="{509FDCFE-7B94-473A-A786-162B5EF7530C}"/>
              </a:ext>
            </a:extLst>
          </p:cNvPr>
          <p:cNvSpPr txBox="1"/>
          <p:nvPr/>
        </p:nvSpPr>
        <p:spPr>
          <a:xfrm>
            <a:off x="457200" y="2671299"/>
            <a:ext cx="8298873" cy="2769989"/>
          </a:xfrm>
          <a:prstGeom prst="rect">
            <a:avLst/>
          </a:prstGeom>
          <a:noFill/>
        </p:spPr>
        <p:txBody>
          <a:bodyPr wrap="square" rtlCol="0">
            <a:spAutoFit/>
          </a:bodyPr>
          <a:lstStyle/>
          <a:p>
            <a:pPr algn="ctr"/>
            <a:r>
              <a:rPr lang="en-GB" sz="3200" dirty="0"/>
              <a:t>Personal data includes any information about </a:t>
            </a:r>
            <a:r>
              <a:rPr lang="en-GB" sz="3200" b="1" dirty="0"/>
              <a:t>living</a:t>
            </a:r>
            <a:r>
              <a:rPr lang="en-GB" sz="3200" dirty="0"/>
              <a:t> individuals, and from which those individuals can be identified, either directly or in combination with other information held</a:t>
            </a:r>
          </a:p>
          <a:p>
            <a:pPr algn="ctr"/>
            <a:endParaRPr lang="en-GB" sz="2800" dirty="0"/>
          </a:p>
          <a:p>
            <a:endParaRPr lang="en-GB" dirty="0"/>
          </a:p>
        </p:txBody>
      </p:sp>
      <p:pic>
        <p:nvPicPr>
          <p:cNvPr id="6" name="Picture 5" descr="2423325JoiningOtherChurches">
            <a:extLst>
              <a:ext uri="{FF2B5EF4-FFF2-40B4-BE49-F238E27FC236}">
                <a16:creationId xmlns:a16="http://schemas.microsoft.com/office/drawing/2014/main" id="{50770365-ECBE-4730-817C-18BE6217A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5593681"/>
            <a:ext cx="2627725" cy="74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2C909D3-3757-44C6-9283-0128AE3A408C}"/>
              </a:ext>
            </a:extLst>
          </p:cNvPr>
          <p:cNvSpPr txBox="1"/>
          <p:nvPr/>
        </p:nvSpPr>
        <p:spPr>
          <a:xfrm>
            <a:off x="0" y="6574833"/>
            <a:ext cx="3860800" cy="230832"/>
          </a:xfrm>
          <a:prstGeom prst="rect">
            <a:avLst/>
          </a:prstGeom>
          <a:noFill/>
        </p:spPr>
        <p:txBody>
          <a:bodyPr wrap="square" rtlCol="0">
            <a:spAutoFit/>
          </a:bodyPr>
          <a:lstStyle/>
          <a:p>
            <a:r>
              <a:rPr lang="en-GB" sz="900" dirty="0">
                <a:latin typeface="Arial Narrow" panose="020B0606020202030204" pitchFamily="34" charset="0"/>
              </a:rPr>
              <a:t>Image courtesy of </a:t>
            </a:r>
            <a:r>
              <a:rPr lang="en-GB" sz="900" dirty="0" err="1">
                <a:latin typeface="Arial Narrow" panose="020B0606020202030204" pitchFamily="34" charset="0"/>
              </a:rPr>
              <a:t>ddpavumba</a:t>
            </a:r>
            <a:r>
              <a:rPr lang="en-GB" sz="900" dirty="0">
                <a:latin typeface="Arial Narrow" panose="020B0606020202030204" pitchFamily="34" charset="0"/>
              </a:rPr>
              <a:t> at FreeDigitalPhotos.net</a:t>
            </a:r>
          </a:p>
        </p:txBody>
      </p:sp>
    </p:spTree>
    <p:extLst>
      <p:ext uri="{BB962C8B-B14F-4D97-AF65-F5344CB8AC3E}">
        <p14:creationId xmlns:p14="http://schemas.microsoft.com/office/powerpoint/2010/main" val="249355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BD87-5626-42F5-A547-98B84989AF57}"/>
              </a:ext>
            </a:extLst>
          </p:cNvPr>
          <p:cNvSpPr txBox="1">
            <a:spLocks noChangeArrowheads="1"/>
          </p:cNvSpPr>
          <p:nvPr/>
        </p:nvSpPr>
        <p:spPr bwMode="auto">
          <a:xfrm>
            <a:off x="457199" y="1335447"/>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What is personal data?</a:t>
            </a:r>
          </a:p>
        </p:txBody>
      </p:sp>
      <p:sp>
        <p:nvSpPr>
          <p:cNvPr id="4" name="TextBox 3">
            <a:extLst>
              <a:ext uri="{FF2B5EF4-FFF2-40B4-BE49-F238E27FC236}">
                <a16:creationId xmlns:a16="http://schemas.microsoft.com/office/drawing/2014/main" id="{509FDCFE-7B94-473A-A786-162B5EF7530C}"/>
              </a:ext>
            </a:extLst>
          </p:cNvPr>
          <p:cNvSpPr txBox="1"/>
          <p:nvPr/>
        </p:nvSpPr>
        <p:spPr>
          <a:xfrm>
            <a:off x="457200" y="2030196"/>
            <a:ext cx="8298873" cy="3539430"/>
          </a:xfrm>
          <a:prstGeom prst="rect">
            <a:avLst/>
          </a:prstGeom>
          <a:noFill/>
        </p:spPr>
        <p:txBody>
          <a:bodyPr wrap="square" rtlCol="0">
            <a:spAutoFit/>
          </a:bodyPr>
          <a:lstStyle/>
          <a:p>
            <a:r>
              <a:rPr lang="en-GB" sz="2800" dirty="0"/>
              <a:t>Personal data includes both </a:t>
            </a:r>
            <a:r>
              <a:rPr lang="en-GB" sz="2800" b="1" dirty="0"/>
              <a:t>factual information </a:t>
            </a:r>
            <a:r>
              <a:rPr lang="en-GB" sz="2800" dirty="0"/>
              <a:t>and </a:t>
            </a:r>
            <a:r>
              <a:rPr lang="en-GB" sz="2800" b="1" dirty="0"/>
              <a:t>personal opinions</a:t>
            </a:r>
            <a:r>
              <a:rPr lang="en-GB" sz="2800" dirty="0"/>
              <a:t>. Some examples include:</a:t>
            </a:r>
          </a:p>
          <a:p>
            <a:pPr marL="457200" indent="-457200">
              <a:buFont typeface="Arial" panose="020B0604020202020204" pitchFamily="34" charset="0"/>
              <a:buChar char="•"/>
            </a:pPr>
            <a:r>
              <a:rPr lang="en-GB" sz="2800" dirty="0"/>
              <a:t>Contact details</a:t>
            </a:r>
          </a:p>
          <a:p>
            <a:pPr marL="457200" indent="-457200">
              <a:buFont typeface="Arial" panose="020B0604020202020204" pitchFamily="34" charset="0"/>
              <a:buChar char="•"/>
            </a:pPr>
            <a:r>
              <a:rPr lang="en-GB" sz="2800" dirty="0"/>
              <a:t>Staff records</a:t>
            </a:r>
          </a:p>
          <a:p>
            <a:pPr marL="457200" indent="-457200">
              <a:buFont typeface="Arial" panose="020B0604020202020204" pitchFamily="34" charset="0"/>
              <a:buChar char="•"/>
            </a:pPr>
            <a:r>
              <a:rPr lang="en-GB" sz="2800" dirty="0" err="1"/>
              <a:t>Childrens</a:t>
            </a:r>
            <a:r>
              <a:rPr lang="en-GB" sz="2800" dirty="0"/>
              <a:t>’ groups records</a:t>
            </a:r>
          </a:p>
          <a:p>
            <a:pPr marL="457200" indent="-457200">
              <a:buFont typeface="Arial" panose="020B0604020202020204" pitchFamily="34" charset="0"/>
              <a:buChar char="•"/>
            </a:pPr>
            <a:r>
              <a:rPr lang="en-GB" sz="2800" dirty="0"/>
              <a:t>CCTV</a:t>
            </a:r>
          </a:p>
          <a:p>
            <a:pPr marL="457200" indent="-457200">
              <a:buFont typeface="Arial" panose="020B0604020202020204" pitchFamily="34" charset="0"/>
              <a:buChar char="•"/>
            </a:pPr>
            <a:r>
              <a:rPr lang="en-GB" sz="2800" dirty="0"/>
              <a:t>Live-stream video</a:t>
            </a:r>
          </a:p>
          <a:p>
            <a:pPr marL="457200" indent="-457200">
              <a:buFont typeface="Arial" panose="020B0604020202020204" pitchFamily="34" charset="0"/>
              <a:buChar char="•"/>
            </a:pPr>
            <a:r>
              <a:rPr lang="en-GB" sz="2800" dirty="0"/>
              <a:t>Chat message expressing a view about someone</a:t>
            </a:r>
          </a:p>
        </p:txBody>
      </p:sp>
      <p:pic>
        <p:nvPicPr>
          <p:cNvPr id="6" name="Picture 5" descr="2423325JoiningOtherChurches">
            <a:extLst>
              <a:ext uri="{FF2B5EF4-FFF2-40B4-BE49-F238E27FC236}">
                <a16:creationId xmlns:a16="http://schemas.microsoft.com/office/drawing/2014/main" id="{50770365-ECBE-4730-817C-18BE6217A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5593681"/>
            <a:ext cx="2627725" cy="74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2C909D3-3757-44C6-9283-0128AE3A408C}"/>
              </a:ext>
            </a:extLst>
          </p:cNvPr>
          <p:cNvSpPr txBox="1"/>
          <p:nvPr/>
        </p:nvSpPr>
        <p:spPr>
          <a:xfrm>
            <a:off x="0" y="6574833"/>
            <a:ext cx="3860800" cy="230832"/>
          </a:xfrm>
          <a:prstGeom prst="rect">
            <a:avLst/>
          </a:prstGeom>
          <a:noFill/>
        </p:spPr>
        <p:txBody>
          <a:bodyPr wrap="square" rtlCol="0">
            <a:spAutoFit/>
          </a:bodyPr>
          <a:lstStyle/>
          <a:p>
            <a:r>
              <a:rPr lang="en-GB" sz="900" dirty="0">
                <a:latin typeface="Arial Narrow" panose="020B0606020202030204" pitchFamily="34" charset="0"/>
              </a:rPr>
              <a:t>Image courtesy of </a:t>
            </a:r>
            <a:r>
              <a:rPr lang="en-GB" sz="900" dirty="0" err="1">
                <a:latin typeface="Arial Narrow" panose="020B0606020202030204" pitchFamily="34" charset="0"/>
              </a:rPr>
              <a:t>ddpavumba</a:t>
            </a:r>
            <a:r>
              <a:rPr lang="en-GB" sz="900" dirty="0">
                <a:latin typeface="Arial Narrow" panose="020B0606020202030204" pitchFamily="34" charset="0"/>
              </a:rPr>
              <a:t> at FreeDigitalPhotos.net</a:t>
            </a:r>
          </a:p>
        </p:txBody>
      </p:sp>
    </p:spTree>
    <p:extLst>
      <p:ext uri="{BB962C8B-B14F-4D97-AF65-F5344CB8AC3E}">
        <p14:creationId xmlns:p14="http://schemas.microsoft.com/office/powerpoint/2010/main" val="24341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BD87-5626-42F5-A547-98B84989AF57}"/>
              </a:ext>
            </a:extLst>
          </p:cNvPr>
          <p:cNvSpPr txBox="1">
            <a:spLocks noChangeArrowheads="1"/>
          </p:cNvSpPr>
          <p:nvPr/>
        </p:nvSpPr>
        <p:spPr bwMode="auto">
          <a:xfrm>
            <a:off x="457200" y="1314269"/>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Why is this important for our church?</a:t>
            </a:r>
          </a:p>
        </p:txBody>
      </p:sp>
      <p:sp>
        <p:nvSpPr>
          <p:cNvPr id="4" name="TextBox 3">
            <a:extLst>
              <a:ext uri="{FF2B5EF4-FFF2-40B4-BE49-F238E27FC236}">
                <a16:creationId xmlns:a16="http://schemas.microsoft.com/office/drawing/2014/main" id="{509FDCFE-7B94-473A-A786-162B5EF7530C}"/>
              </a:ext>
            </a:extLst>
          </p:cNvPr>
          <p:cNvSpPr txBox="1"/>
          <p:nvPr/>
        </p:nvSpPr>
        <p:spPr>
          <a:xfrm>
            <a:off x="653142" y="2272937"/>
            <a:ext cx="7637417" cy="2831544"/>
          </a:xfrm>
          <a:prstGeom prst="rect">
            <a:avLst/>
          </a:prstGeom>
          <a:noFill/>
        </p:spPr>
        <p:txBody>
          <a:bodyPr wrap="square" rtlCol="0">
            <a:spAutoFit/>
          </a:bodyPr>
          <a:lstStyle/>
          <a:p>
            <a:r>
              <a:rPr lang="en-GB" sz="3200" dirty="0"/>
              <a:t>We have a responsibility to protect all those people whose personal data we hold</a:t>
            </a:r>
          </a:p>
          <a:p>
            <a:endParaRPr lang="en-GB" sz="3200" dirty="0"/>
          </a:p>
          <a:p>
            <a:r>
              <a:rPr lang="en-GB" sz="3200" dirty="0"/>
              <a:t>We need to manage personal data lawfully</a:t>
            </a:r>
          </a:p>
          <a:p>
            <a:endParaRPr lang="en-GB" sz="3200" dirty="0"/>
          </a:p>
          <a:p>
            <a:endParaRPr lang="en-GB" dirty="0"/>
          </a:p>
        </p:txBody>
      </p:sp>
      <p:pic>
        <p:nvPicPr>
          <p:cNvPr id="5" name="Picture 4" descr="Image result for gdpr">
            <a:extLst>
              <a:ext uri="{FF2B5EF4-FFF2-40B4-BE49-F238E27FC236}">
                <a16:creationId xmlns:a16="http://schemas.microsoft.com/office/drawing/2014/main" id="{C782604B-DE83-41C2-B001-EE9829329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34" y="4363397"/>
            <a:ext cx="3858466" cy="176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13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id="{15734F87-BE9E-42FE-BC42-7531F8B58237}"/>
              </a:ext>
            </a:extLst>
          </p:cNvPr>
          <p:cNvSpPr/>
          <p:nvPr/>
        </p:nvSpPr>
        <p:spPr>
          <a:xfrm>
            <a:off x="896482" y="1945340"/>
            <a:ext cx="7207623" cy="3621742"/>
          </a:xfrm>
          <a:prstGeom prst="cloudCallout">
            <a:avLst>
              <a:gd name="adj1" fmla="val -47574"/>
              <a:gd name="adj2" fmla="val 696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299BD87-5626-42F5-A547-98B84989AF57}"/>
              </a:ext>
            </a:extLst>
          </p:cNvPr>
          <p:cNvSpPr txBox="1">
            <a:spLocks noChangeArrowheads="1"/>
          </p:cNvSpPr>
          <p:nvPr/>
        </p:nvSpPr>
        <p:spPr bwMode="auto">
          <a:xfrm>
            <a:off x="457200" y="1314269"/>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What does this mean for our church?</a:t>
            </a:r>
          </a:p>
        </p:txBody>
      </p:sp>
      <p:sp>
        <p:nvSpPr>
          <p:cNvPr id="3" name="Rectangle 2">
            <a:extLst>
              <a:ext uri="{FF2B5EF4-FFF2-40B4-BE49-F238E27FC236}">
                <a16:creationId xmlns:a16="http://schemas.microsoft.com/office/drawing/2014/main" id="{AAC98608-ECB5-499C-AFDA-1BC6F29F9B53}"/>
              </a:ext>
            </a:extLst>
          </p:cNvPr>
          <p:cNvSpPr/>
          <p:nvPr/>
        </p:nvSpPr>
        <p:spPr>
          <a:xfrm>
            <a:off x="2485274" y="2463549"/>
            <a:ext cx="4173451" cy="2585323"/>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What sort of </a:t>
            </a:r>
            <a:br>
              <a:rPr lang="en-US" sz="5400" dirty="0">
                <a:ln w="0"/>
                <a:effectLst>
                  <a:outerShdw blurRad="38100" dist="19050" dir="2700000" algn="tl" rotWithShape="0">
                    <a:schemeClr val="dk1">
                      <a:alpha val="40000"/>
                    </a:schemeClr>
                  </a:outerShdw>
                </a:effectLst>
              </a:rPr>
            </a:br>
            <a:r>
              <a:rPr lang="en-US" sz="5400" dirty="0">
                <a:ln w="0"/>
                <a:effectLst>
                  <a:outerShdw blurRad="38100" dist="19050" dir="2700000" algn="tl" rotWithShape="0">
                    <a:schemeClr val="dk1">
                      <a:alpha val="40000"/>
                    </a:schemeClr>
                  </a:outerShdw>
                </a:effectLst>
              </a:rPr>
              <a:t>personal data </a:t>
            </a:r>
            <a:br>
              <a:rPr lang="en-US" sz="5400" dirty="0">
                <a:ln w="0"/>
                <a:effectLst>
                  <a:outerShdw blurRad="38100" dist="19050" dir="2700000" algn="tl" rotWithShape="0">
                    <a:schemeClr val="dk1">
                      <a:alpha val="40000"/>
                    </a:schemeClr>
                  </a:outerShdw>
                </a:effectLst>
              </a:rPr>
            </a:br>
            <a:r>
              <a:rPr lang="en-US" sz="5400" dirty="0">
                <a:ln w="0"/>
                <a:effectLst>
                  <a:outerShdw blurRad="38100" dist="19050" dir="2700000" algn="tl" rotWithShape="0">
                    <a:schemeClr val="dk1">
                      <a:alpha val="40000"/>
                    </a:schemeClr>
                  </a:outerShdw>
                </a:effectLst>
              </a:rPr>
              <a:t>do we hold?</a:t>
            </a:r>
          </a:p>
        </p:txBody>
      </p:sp>
    </p:spTree>
    <p:extLst>
      <p:ext uri="{BB962C8B-B14F-4D97-AF65-F5344CB8AC3E}">
        <p14:creationId xmlns:p14="http://schemas.microsoft.com/office/powerpoint/2010/main" val="227786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FC326-4DB4-4FD8-906F-E28D44BA65E4}"/>
              </a:ext>
            </a:extLst>
          </p:cNvPr>
          <p:cNvPicPr>
            <a:picLocks noChangeAspect="1"/>
          </p:cNvPicPr>
          <p:nvPr/>
        </p:nvPicPr>
        <p:blipFill>
          <a:blip r:embed="rId3"/>
          <a:stretch>
            <a:fillRect/>
          </a:stretch>
        </p:blipFill>
        <p:spPr>
          <a:xfrm rot="635749">
            <a:off x="5370848" y="2419708"/>
            <a:ext cx="3020896" cy="3489354"/>
          </a:xfrm>
          <a:prstGeom prst="rect">
            <a:avLst/>
          </a:prstGeom>
          <a:ln>
            <a:solidFill>
              <a:schemeClr val="tx1"/>
            </a:solidFill>
          </a:ln>
        </p:spPr>
      </p:pic>
      <p:sp>
        <p:nvSpPr>
          <p:cNvPr id="4" name="Title 1">
            <a:extLst>
              <a:ext uri="{FF2B5EF4-FFF2-40B4-BE49-F238E27FC236}">
                <a16:creationId xmlns:a16="http://schemas.microsoft.com/office/drawing/2014/main" id="{4F0BD8F3-D44D-4DE7-8A75-AAACC396F0D9}"/>
              </a:ext>
            </a:extLst>
          </p:cNvPr>
          <p:cNvSpPr txBox="1">
            <a:spLocks noChangeArrowheads="1"/>
          </p:cNvSpPr>
          <p:nvPr/>
        </p:nvSpPr>
        <p:spPr bwMode="auto">
          <a:xfrm>
            <a:off x="457200" y="1420647"/>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What does this mean for our church?</a:t>
            </a:r>
          </a:p>
        </p:txBody>
      </p:sp>
      <p:sp>
        <p:nvSpPr>
          <p:cNvPr id="5" name="TextBox 4">
            <a:extLst>
              <a:ext uri="{FF2B5EF4-FFF2-40B4-BE49-F238E27FC236}">
                <a16:creationId xmlns:a16="http://schemas.microsoft.com/office/drawing/2014/main" id="{9296ADFB-54AE-4E2D-8A85-4FCF18327919}"/>
              </a:ext>
            </a:extLst>
          </p:cNvPr>
          <p:cNvSpPr txBox="1"/>
          <p:nvPr/>
        </p:nvSpPr>
        <p:spPr>
          <a:xfrm>
            <a:off x="536561" y="2826127"/>
            <a:ext cx="3863116" cy="2062103"/>
          </a:xfrm>
          <a:prstGeom prst="rect">
            <a:avLst/>
          </a:prstGeom>
          <a:noFill/>
        </p:spPr>
        <p:txBody>
          <a:bodyPr wrap="square" rtlCol="0" anchor="t">
            <a:spAutoFit/>
          </a:bodyPr>
          <a:lstStyle/>
          <a:p>
            <a:r>
              <a:rPr lang="en-GB" sz="3200" dirty="0">
                <a:solidFill>
                  <a:srgbClr val="0070C0"/>
                </a:solidFill>
              </a:rPr>
              <a:t>We have a Data Protection Policy which we will all need to follow</a:t>
            </a:r>
            <a:endParaRPr lang="en-GB" sz="2400" dirty="0">
              <a:solidFill>
                <a:srgbClr val="0070C0"/>
              </a:solidFill>
            </a:endParaRPr>
          </a:p>
        </p:txBody>
      </p:sp>
    </p:spTree>
    <p:extLst>
      <p:ext uri="{BB962C8B-B14F-4D97-AF65-F5344CB8AC3E}">
        <p14:creationId xmlns:p14="http://schemas.microsoft.com/office/powerpoint/2010/main" val="2856773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0BD8F3-D44D-4DE7-8A75-AAACC396F0D9}"/>
              </a:ext>
            </a:extLst>
          </p:cNvPr>
          <p:cNvSpPr txBox="1">
            <a:spLocks noChangeArrowheads="1"/>
          </p:cNvSpPr>
          <p:nvPr/>
        </p:nvSpPr>
        <p:spPr bwMode="auto">
          <a:xfrm>
            <a:off x="457200" y="1314269"/>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What does this mean for our church?</a:t>
            </a:r>
          </a:p>
        </p:txBody>
      </p:sp>
      <p:sp>
        <p:nvSpPr>
          <p:cNvPr id="5" name="TextBox 4">
            <a:extLst>
              <a:ext uri="{FF2B5EF4-FFF2-40B4-BE49-F238E27FC236}">
                <a16:creationId xmlns:a16="http://schemas.microsoft.com/office/drawing/2014/main" id="{9296ADFB-54AE-4E2D-8A85-4FCF18327919}"/>
              </a:ext>
            </a:extLst>
          </p:cNvPr>
          <p:cNvSpPr txBox="1"/>
          <p:nvPr/>
        </p:nvSpPr>
        <p:spPr>
          <a:xfrm>
            <a:off x="384292" y="2483853"/>
            <a:ext cx="4852725" cy="2554545"/>
          </a:xfrm>
          <a:prstGeom prst="rect">
            <a:avLst/>
          </a:prstGeom>
          <a:noFill/>
        </p:spPr>
        <p:txBody>
          <a:bodyPr wrap="square" rtlCol="0" anchor="t">
            <a:spAutoFit/>
          </a:bodyPr>
          <a:lstStyle/>
          <a:p>
            <a:r>
              <a:rPr lang="en-GB" sz="3200" dirty="0">
                <a:solidFill>
                  <a:srgbClr val="0070C0"/>
                </a:solidFill>
              </a:rPr>
              <a:t>We have appointed someone to take the lead on Data Protection matters. </a:t>
            </a:r>
          </a:p>
          <a:p>
            <a:r>
              <a:rPr lang="en-GB" sz="3200" dirty="0">
                <a:solidFill>
                  <a:srgbClr val="0070C0"/>
                </a:solidFill>
              </a:rPr>
              <a:t>Please talk to them if you have any issues or concerns.</a:t>
            </a:r>
          </a:p>
        </p:txBody>
      </p:sp>
      <p:pic>
        <p:nvPicPr>
          <p:cNvPr id="1028" name="Picture 4" descr="Related image">
            <a:extLst>
              <a:ext uri="{FF2B5EF4-FFF2-40B4-BE49-F238E27FC236}">
                <a16:creationId xmlns:a16="http://schemas.microsoft.com/office/drawing/2014/main" id="{9A5EF155-5E57-49B2-B916-3A4F22B66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783" y="2746149"/>
            <a:ext cx="2778663" cy="184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96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D36B26-894B-4844-AC83-2F251DD2825A}"/>
              </a:ext>
            </a:extLst>
          </p:cNvPr>
          <p:cNvSpPr txBox="1">
            <a:spLocks noChangeArrowheads="1"/>
          </p:cNvSpPr>
          <p:nvPr/>
        </p:nvSpPr>
        <p:spPr bwMode="auto">
          <a:xfrm>
            <a:off x="457200" y="1314269"/>
            <a:ext cx="82296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altLang="en-US" sz="4000" b="1" dirty="0">
                <a:solidFill>
                  <a:schemeClr val="tx2">
                    <a:lumMod val="75000"/>
                  </a:schemeClr>
                </a:solidFill>
              </a:rPr>
              <a:t>What does this mean for our church?</a:t>
            </a:r>
          </a:p>
        </p:txBody>
      </p:sp>
      <p:pic>
        <p:nvPicPr>
          <p:cNvPr id="5" name="Picture 10" descr="Image result for privacy notice">
            <a:extLst>
              <a:ext uri="{FF2B5EF4-FFF2-40B4-BE49-F238E27FC236}">
                <a16:creationId xmlns:a16="http://schemas.microsoft.com/office/drawing/2014/main" id="{4C207BCD-A8FA-4A26-9500-9ABF2CAC4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11" y="2750912"/>
            <a:ext cx="2857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EF70CB3-B5BA-4370-A6A7-B425BD624B57}"/>
              </a:ext>
            </a:extLst>
          </p:cNvPr>
          <p:cNvSpPr txBox="1"/>
          <p:nvPr/>
        </p:nvSpPr>
        <p:spPr>
          <a:xfrm>
            <a:off x="3854118" y="2879559"/>
            <a:ext cx="4942840" cy="2062103"/>
          </a:xfrm>
          <a:prstGeom prst="rect">
            <a:avLst/>
          </a:prstGeom>
          <a:noFill/>
        </p:spPr>
        <p:txBody>
          <a:bodyPr wrap="square" rtlCol="0">
            <a:spAutoFit/>
          </a:bodyPr>
          <a:lstStyle/>
          <a:p>
            <a:r>
              <a:rPr lang="en-GB" sz="3200" dirty="0">
                <a:solidFill>
                  <a:srgbClr val="0070C0"/>
                </a:solidFill>
              </a:rPr>
              <a:t>We need to tell people what information we hold, why we have it and what we will do with it</a:t>
            </a:r>
            <a:r>
              <a:rPr lang="en-GB" sz="2800" dirty="0">
                <a:solidFill>
                  <a:srgbClr val="0070C0"/>
                </a:solidFill>
              </a:rPr>
              <a:t> </a:t>
            </a:r>
          </a:p>
        </p:txBody>
      </p:sp>
    </p:spTree>
    <p:extLst>
      <p:ext uri="{BB962C8B-B14F-4D97-AF65-F5344CB8AC3E}">
        <p14:creationId xmlns:p14="http://schemas.microsoft.com/office/powerpoint/2010/main" val="2043096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2f9774-fea6-4991-a844-4915b7a2177b" xsi:nil="true"/>
    <lcf76f155ced4ddcb4097134ff3c332f xmlns="8d3f1dad-f1ed-4caf-90ed-bfeb57237bd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3B2DA6309B1F4484E03F6F759F1297" ma:contentTypeVersion="16" ma:contentTypeDescription="Create a new document." ma:contentTypeScope="" ma:versionID="f5779110503a2cc2eab02f9a9d8d213c">
  <xsd:schema xmlns:xsd="http://www.w3.org/2001/XMLSchema" xmlns:xs="http://www.w3.org/2001/XMLSchema" xmlns:p="http://schemas.microsoft.com/office/2006/metadata/properties" xmlns:ns2="8d3f1dad-f1ed-4caf-90ed-bfeb57237bda" xmlns:ns3="bd2f9774-fea6-4991-a844-4915b7a2177b" targetNamespace="http://schemas.microsoft.com/office/2006/metadata/properties" ma:root="true" ma:fieldsID="1df9db659d48e777d26ad5229932c028" ns2:_="" ns3:_="">
    <xsd:import namespace="8d3f1dad-f1ed-4caf-90ed-bfeb57237bda"/>
    <xsd:import namespace="bd2f9774-fea6-4991-a844-4915b7a217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f1dad-f1ed-4caf-90ed-bfeb57237b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782bff6-c124-446e-8a54-398a55c4b0f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2f9774-fea6-4991-a844-4915b7a217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e23e51-8d9c-42d6-9923-2f9a2de43f7f}" ma:internalName="TaxCatchAll" ma:showField="CatchAllData" ma:web="bd2f9774-fea6-4991-a844-4915b7a217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C93102-C1C6-45E7-9F45-1DF0EE3AFD05}">
  <ds:schemaRefs>
    <ds:schemaRef ds:uri="8d3f1dad-f1ed-4caf-90ed-bfeb57237bda"/>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d2f9774-fea6-4991-a844-4915b7a2177b"/>
    <ds:schemaRef ds:uri="http://www.w3.org/XML/1998/namespace"/>
  </ds:schemaRefs>
</ds:datastoreItem>
</file>

<file path=customXml/itemProps2.xml><?xml version="1.0" encoding="utf-8"?>
<ds:datastoreItem xmlns:ds="http://schemas.openxmlformats.org/officeDocument/2006/customXml" ds:itemID="{009A5D8F-E60B-4970-A092-25C899C67E9F}">
  <ds:schemaRefs>
    <ds:schemaRef ds:uri="http://schemas.microsoft.com/sharepoint/v3/contenttype/forms"/>
  </ds:schemaRefs>
</ds:datastoreItem>
</file>

<file path=customXml/itemProps3.xml><?xml version="1.0" encoding="utf-8"?>
<ds:datastoreItem xmlns:ds="http://schemas.openxmlformats.org/officeDocument/2006/customXml" ds:itemID="{1320DA03-8F06-4B94-A8D6-80C88F1393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3f1dad-f1ed-4caf-90ed-bfeb57237bda"/>
    <ds:schemaRef ds:uri="bd2f9774-fea6-4991-a844-4915b7a21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2577</TotalTime>
  <Words>1135</Words>
  <Application>Microsoft Office PowerPoint</Application>
  <PresentationFormat>On-screen Show (4:3)</PresentationFormat>
  <Paragraphs>89</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Baptist union of Great Britain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Parker</dc:creator>
  <cp:lastModifiedBy>Damien Miller</cp:lastModifiedBy>
  <cp:revision>283</cp:revision>
  <cp:lastPrinted>2018-03-21T13:26:10Z</cp:lastPrinted>
  <dcterms:created xsi:type="dcterms:W3CDTF">2013-09-11T13:49:36Z</dcterms:created>
  <dcterms:modified xsi:type="dcterms:W3CDTF">2022-05-27T15:56:33Z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0x010100DB3B2DA6309B1F4484E03F6F759F1297</vt:lpwstr>
  </property>
  <property fmtid="{D5CDD505-2E9C-101B-9397-08002B2CF9AE}" pid="3" name="MediaServiceImageTags">
    <vt:lpwstr/>
  </property>
</Properties>
</file>